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5" r:id="rId3"/>
    <p:sldId id="272" r:id="rId4"/>
    <p:sldId id="302" r:id="rId5"/>
    <p:sldId id="303" r:id="rId6"/>
    <p:sldId id="304" r:id="rId7"/>
    <p:sldId id="298" r:id="rId8"/>
    <p:sldId id="305" r:id="rId9"/>
    <p:sldId id="307" r:id="rId10"/>
    <p:sldId id="414" r:id="rId11"/>
    <p:sldId id="301" r:id="rId12"/>
    <p:sldId id="415" r:id="rId13"/>
    <p:sldId id="297" r:id="rId14"/>
    <p:sldId id="416" r:id="rId15"/>
    <p:sldId id="417" r:id="rId16"/>
    <p:sldId id="429" r:id="rId17"/>
    <p:sldId id="430" r:id="rId18"/>
    <p:sldId id="427" r:id="rId19"/>
    <p:sldId id="413" r:id="rId20"/>
    <p:sldId id="435" r:id="rId21"/>
    <p:sldId id="409" r:id="rId22"/>
    <p:sldId id="363" r:id="rId23"/>
    <p:sldId id="306" r:id="rId24"/>
    <p:sldId id="434" r:id="rId25"/>
    <p:sldId id="432" r:id="rId26"/>
    <p:sldId id="433" r:id="rId27"/>
    <p:sldId id="4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AEC"/>
    <a:srgbClr val="065956"/>
    <a:srgbClr val="390506"/>
    <a:srgbClr val="007D79"/>
    <a:srgbClr val="E7E8F9"/>
    <a:srgbClr val="E4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/>
    <p:restoredTop sz="75753"/>
  </p:normalViewPr>
  <p:slideViewPr>
    <p:cSldViewPr snapToGrid="0">
      <p:cViewPr varScale="1">
        <p:scale>
          <a:sx n="95" d="100"/>
          <a:sy n="95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AAE1-0DAC-6D43-862E-1C94FFF30948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D620C-70AD-C848-A5A7-DDC115697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7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S. A. Kulkarni, T. Baikie, P. P. Boix, N. </a:t>
            </a:r>
            <a:r>
              <a:rPr lang="en-GB" dirty="0" err="1">
                <a:effectLst/>
              </a:rPr>
              <a:t>Yantara</a:t>
            </a:r>
            <a:r>
              <a:rPr lang="en-GB" dirty="0">
                <a:effectLst/>
              </a:rPr>
              <a:t>, N. Mathews and S. </a:t>
            </a:r>
            <a:r>
              <a:rPr lang="en-GB" dirty="0" err="1">
                <a:effectLst/>
              </a:rPr>
              <a:t>Mhaisalkar</a:t>
            </a:r>
            <a:r>
              <a:rPr lang="en-GB" dirty="0">
                <a:effectLst/>
              </a:rPr>
              <a:t>, Band-gap tuning of lead halide perovskites using a sequential deposition process, </a:t>
            </a:r>
            <a:r>
              <a:rPr lang="en-GB" i="1" dirty="0">
                <a:effectLst/>
              </a:rPr>
              <a:t>J. Mater. Chem. A</a:t>
            </a:r>
            <a:r>
              <a:rPr lang="en-GB" dirty="0">
                <a:effectLst/>
              </a:rPr>
              <a:t>, 2014, </a:t>
            </a:r>
            <a:r>
              <a:rPr lang="en-GB" b="1" dirty="0">
                <a:effectLst/>
              </a:rPr>
              <a:t>2</a:t>
            </a:r>
            <a:r>
              <a:rPr lang="en-GB" dirty="0">
                <a:effectLst/>
              </a:rPr>
              <a:t>, 9221–9225.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D620C-70AD-C848-A5A7-DDC115697C9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576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27C8-ED66-CF8C-4E64-D98336AB1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98B38-8A44-77EB-4058-15D39D8B5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8AA4D-027B-DB01-E5B9-6C2B70C37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558D-7E5C-1FAB-4E64-FE247D177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4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A44EB-7934-6293-556A-8B21F4E8F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E91A9-55C8-8068-6965-DAB8B8486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B2768-4FAD-0A87-6274-8076AE056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4023-14E7-5730-BCD9-7C61A2F0D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359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B8F0-8193-B8DD-26B4-BE901BAC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B94A5-C646-977A-CE87-08133129A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96803-07F1-4031-6E37-9433BE52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F10B6-20DD-1E22-F7D3-7AB19A1E2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78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55B5-EBCD-ADBD-0007-DE4BF4724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0AC3D-4B6C-10CC-A073-BB022780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42747-642C-F13C-1617-6DFA664B8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A688-7B9C-A356-CA33-004C6EC81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5E947-88DD-7E46-AD06-7F2FBE48BEF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9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5E947-88DD-7E46-AD06-7F2FBE48BEF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15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7C7A-96F9-0E06-D19F-7BEC77828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9C175-A07E-C343-4BDA-04A525F5A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D239E-C815-F2B2-54F7-5BF50DEA8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2F15-62FD-C095-5DC1-0CFA4468F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5E947-88DD-7E46-AD06-7F2FBE48BEF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5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5E947-88DD-7E46-AD06-7F2FBE48BEF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19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5E947-88DD-7E46-AD06-7F2FBE48BEF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18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105546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D620C-70AD-C848-A5A7-DDC115697C9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65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53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9556-3204-CD90-0C2A-FC5C0B76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2EF40-AEF9-34C6-B87C-CBD9C98C3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8624C-BE00-4252-DFB2-E6623F6AF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E0841-8689-610C-3525-FF3C32D9A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96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CAD4-713B-3BF6-A25F-DCEBDD671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73037-8138-4122-B225-3E1596F7F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4E932-BDE3-BB0C-3865-FFAFEAC0E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02D07-B4A7-F997-A72F-D78ED75C8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39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1016E-C4E1-E747-7BC1-6E176110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AFB6B-186E-A435-9992-9FB9A2662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E9944-D233-55DA-CCBE-20A8140E4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5435B-C5B7-A772-05B6-2E22C8863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98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E1D6A-B7C2-9A3D-60E4-C11D18C6A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9AA93-D9D4-3BDF-A7FF-AB579533A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5735D9-80A4-199F-C0A4-B279E137C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F298-56DC-6EA6-5F04-9C1574308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31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A27DA-D405-6B60-ECEC-17F8D31C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7E1C9-AB7E-EDDF-3951-D0470DCFA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67ADB-9A34-3690-6332-E1E36577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2AAB5-B6BB-5DA1-CE7F-8EB07B735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42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CBA9-8028-6211-A3EA-3C2220A21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2D102-0BE3-5AE6-336D-1AE6BCD5B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E78F1F-DFC6-285A-7BAC-CB66C52F0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B29C5-0885-AB8C-79D3-5A24A97EA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94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1AA2-47B2-0238-407C-3AFA67BA5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B8D14-9D16-3248-E844-D919DF44D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DF4F8-629C-5E89-1CE4-CDC3202A8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E30F3-03BC-7382-2125-98647EB52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418AF-0B0E-494D-90A5-DC590277F0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0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E12-620F-2C41-85EF-1AF5EA3AD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DBA43-210F-3215-CC41-D7406B34F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DD091-DF24-682A-0B10-59039F5D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839B5-2712-08A0-D845-E0930035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56C3-AD31-EDA3-18FB-BCFB5040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BFD9-2772-B802-C808-5EAD7FF0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54C49-E107-6EBC-93CC-F6FE9C55E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FAF26-79B2-D7B2-87B9-C6D3B607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8943-74E2-CA9B-09A7-D925DE81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CA40B-7388-67AC-9122-31970CBA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50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7D908-7A16-5716-B72A-3526B2EB8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65B3F-0DC4-AE78-80CB-0DD091A76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8CCA5-C631-F6B7-7C9C-2019765C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1B014-41D2-F84A-0470-982BD1CFC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B6B8-AB20-F627-FDEC-A118B004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8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4210-AA78-7B84-D3A8-8AE029AB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0754-3B85-6747-B9C3-A8D18DAC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DA267-96BD-8CFA-9EAA-705A755B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17FE-1D2B-8E81-E008-36D41A1E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9C491-AB3B-F059-B2B0-DAE7613B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14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74CF-105D-7847-68A4-A15021D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591B-0489-5D57-9B23-95C4B14B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3DC2-341A-D5C4-1ACA-1B7622B8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54B0D-EA6E-AC1D-7E0B-CA848A56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DFA7-D912-3EDA-D732-03547BDE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9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BF72-28A7-493C-9394-32A7B2CD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AD9E-B050-83C1-7417-FECE65E88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8803B-9E07-BA40-95B5-2D3F287C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0CA82-FB07-13B2-79C3-F13AF25F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6664A-AA14-0609-523F-6E0F8546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ED02-FFB1-0350-88D0-B97E715D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33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79F1-4111-8EB0-895F-0146D195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593C-0306-6329-37E6-E9F3C4FA0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B4667-809C-620A-D27A-EF68AC51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8942C0-ED46-306C-7BCA-438D42B77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19C75-B411-3DFD-8711-21C3E25D4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AB540-10F7-397C-E0E9-1FFAE4E9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AED2C-AF1C-955D-1DC5-EB0FD174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F7A3F-5E2D-7C32-1DC6-10259F5D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2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0696-4822-E262-DE17-C7F9DA41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FF3E-1B13-5012-5873-94CC1888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4FEF2-3E85-34B0-4723-2FA299B4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E897D-0700-4F3A-4778-7634EFD7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9A109-422D-6FB2-D74A-372CBB4A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DE279-A230-1336-3634-38BEE114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04815-6404-D89A-C070-0EF13F42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79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2FDA-ACCC-203E-CA49-8A71E2B2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5C73-2C28-6DBA-E1CC-11663710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9A85A-B0AB-DAB4-CB92-3E3DB41E4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5A33-DAF5-A44D-9724-A4B66925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075C-7175-2F28-8860-9634F69C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894C3-D4BB-57B5-68FB-BADCFFE0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43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F216-6488-25AB-0798-9307AD79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C12C8-A239-2677-0D5D-44557B214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AFF19-80B0-5B9B-6ACA-51AA24FA8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E8FEB-956C-BE15-D4D3-EA571D96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D84F0-975B-0FF7-58EA-96B26550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5783F-AAA3-97F9-ABEE-04FE88F9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09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956">
            <a:alpha val="1218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01445-749B-9CEE-B826-CD95C77E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A95B-A4E8-66D7-8E8E-F8298723A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25B6-3913-BA90-111B-D7090024A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8A7C3C-BE10-5641-84D3-1D2FC2BB7B6E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2FF0-344F-6485-74EA-D8ADFA2C1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FB4C-BF69-60CB-1C21-EE07A2FF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91A5CC-6015-6A41-B86C-26182D5D3AA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AE9EC4-ECFF-D121-3678-BA0B2DEAC553}"/>
              </a:ext>
            </a:extLst>
          </p:cNvPr>
          <p:cNvCxnSpPr/>
          <p:nvPr userDrawn="1"/>
        </p:nvCxnSpPr>
        <p:spPr>
          <a:xfrm>
            <a:off x="0" y="121023"/>
            <a:ext cx="1219200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6ED0C9-BEEB-99DF-6938-504963B38F6B}"/>
              </a:ext>
            </a:extLst>
          </p:cNvPr>
          <p:cNvCxnSpPr/>
          <p:nvPr userDrawn="1"/>
        </p:nvCxnSpPr>
        <p:spPr>
          <a:xfrm>
            <a:off x="0" y="179294"/>
            <a:ext cx="12192000" cy="0"/>
          </a:xfrm>
          <a:prstGeom prst="line">
            <a:avLst/>
          </a:prstGeom>
          <a:ln w="603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09EC57-7AFD-5D47-8187-1CAEB44106CD}"/>
              </a:ext>
            </a:extLst>
          </p:cNvPr>
          <p:cNvCxnSpPr/>
          <p:nvPr userDrawn="1"/>
        </p:nvCxnSpPr>
        <p:spPr>
          <a:xfrm>
            <a:off x="0" y="6678706"/>
            <a:ext cx="12192000" cy="0"/>
          </a:xfrm>
          <a:prstGeom prst="line">
            <a:avLst/>
          </a:prstGeom>
          <a:ln w="603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jp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42.png"/><Relationship Id="rId10" Type="http://schemas.openxmlformats.org/officeDocument/2006/relationships/image" Target="../media/image20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youtu.be/hLL9rPPXL20?feature=shared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oqmd.org/" TargetMode="External"/><Relationship Id="rId3" Type="http://schemas.openxmlformats.org/officeDocument/2006/relationships/hyperlink" Target="https://www.psds.ac.uk/goto_icsd" TargetMode="External"/><Relationship Id="rId7" Type="http://schemas.openxmlformats.org/officeDocument/2006/relationships/hyperlink" Target="https://www.crystallography.net/pco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xt-gen.materialsproject.org/" TargetMode="External"/><Relationship Id="rId5" Type="http://schemas.openxmlformats.org/officeDocument/2006/relationships/hyperlink" Target="https://www.crystallography.net/cod/" TargetMode="External"/><Relationship Id="rId10" Type="http://schemas.openxmlformats.org/officeDocument/2006/relationships/hyperlink" Target="https://www.crystallography.net/pcod/P2D2/index.html" TargetMode="External"/><Relationship Id="rId4" Type="http://schemas.openxmlformats.org/officeDocument/2006/relationships/hyperlink" Target="https://www.psds.ac.uk/goto_webcsd" TargetMode="External"/><Relationship Id="rId9" Type="http://schemas.openxmlformats.org/officeDocument/2006/relationships/hyperlink" Target="https://www.icdd.com/pdfsearch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jp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_models_are_wro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F05C-089E-5184-759B-8A5A1D61C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284" y="1845703"/>
            <a:ext cx="7239000" cy="2387600"/>
          </a:xfrm>
        </p:spPr>
        <p:txBody>
          <a:bodyPr>
            <a:normAutofit/>
          </a:bodyPr>
          <a:lstStyle/>
          <a:p>
            <a:pPr algn="l"/>
            <a:r>
              <a:rPr lang="en-GB" sz="5400" dirty="0">
                <a:effectLst>
                  <a:glow rad="25400">
                    <a:schemeClr val="accent6">
                      <a:lumMod val="75000"/>
                      <a:alpha val="34316"/>
                    </a:schemeClr>
                  </a:glow>
                </a:effectLst>
              </a:rPr>
              <a:t>Data and Models of </a:t>
            </a:r>
            <a:br>
              <a:rPr lang="en-GB" sz="5400" dirty="0">
                <a:effectLst>
                  <a:glow rad="25400">
                    <a:schemeClr val="accent6">
                      <a:lumMod val="75000"/>
                      <a:alpha val="34316"/>
                    </a:schemeClr>
                  </a:glow>
                </a:effectLst>
              </a:rPr>
            </a:br>
            <a:r>
              <a:rPr lang="en-GB" sz="5400" dirty="0">
                <a:effectLst>
                  <a:glow rad="25400">
                    <a:schemeClr val="accent6">
                      <a:lumMod val="75000"/>
                      <a:alpha val="34316"/>
                    </a:schemeClr>
                  </a:glow>
                </a:effectLst>
              </a:rPr>
              <a:t>Solid State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61DCF-4C09-FFC6-63F5-AA3708A50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374" y="6994761"/>
            <a:ext cx="9144000" cy="633069"/>
          </a:xfrm>
        </p:spPr>
        <p:txBody>
          <a:bodyPr/>
          <a:lstStyle/>
          <a:p>
            <a:pPr algn="l"/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4E27F6-C6EE-C109-C697-C09CB3E63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3257" y="5613110"/>
            <a:ext cx="1632494" cy="404635"/>
          </a:xfrm>
          <a:prstGeom prst="rect">
            <a:avLst/>
          </a:prstGeom>
        </p:spPr>
      </p:pic>
      <p:pic>
        <p:nvPicPr>
          <p:cNvPr id="6" name="Picture 5" descr="A blue and gold logo with a few test tubes&#10;&#10;AI-generated content may be incorrect.">
            <a:extLst>
              <a:ext uri="{FF2B5EF4-FFF2-40B4-BE49-F238E27FC236}">
                <a16:creationId xmlns:a16="http://schemas.microsoft.com/office/drawing/2014/main" id="{2C5C3FBC-6BBB-3B63-C6FE-734FDE25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74" y="5473132"/>
            <a:ext cx="1416826" cy="688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green and red cubes with red balls&#10;&#10;AI-generated content may be incorrect.">
            <a:extLst>
              <a:ext uri="{FF2B5EF4-FFF2-40B4-BE49-F238E27FC236}">
                <a16:creationId xmlns:a16="http://schemas.microsoft.com/office/drawing/2014/main" id="{F117E013-71B3-4A7E-D6B4-37475DF77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16" y="608227"/>
            <a:ext cx="2504414" cy="2431276"/>
          </a:xfrm>
          <a:prstGeom prst="rect">
            <a:avLst/>
          </a:prstGeom>
        </p:spPr>
      </p:pic>
      <p:pic>
        <p:nvPicPr>
          <p:cNvPr id="17" name="Picture 16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6F10D7F8-007C-69E3-8DCD-EA733B839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5" y="4246632"/>
            <a:ext cx="4851400" cy="1366478"/>
          </a:xfrm>
          <a:prstGeom prst="rect">
            <a:avLst/>
          </a:prstGeom>
        </p:spPr>
      </p:pic>
      <p:pic>
        <p:nvPicPr>
          <p:cNvPr id="21" name="Picture 20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2815982-53DD-7DAE-7D34-6FCDFE2A9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620" y="3286215"/>
            <a:ext cx="4292807" cy="3219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0739C-FA98-34FB-EE05-E48AA212517A}"/>
              </a:ext>
            </a:extLst>
          </p:cNvPr>
          <p:cNvSpPr txBox="1"/>
          <p:nvPr/>
        </p:nvSpPr>
        <p:spPr>
          <a:xfrm>
            <a:off x="692885" y="844780"/>
            <a:ext cx="6017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https://</a:t>
            </a:r>
            <a:r>
              <a:rPr lang="en-GB" sz="2000" dirty="0" err="1"/>
              <a:t>github.com</a:t>
            </a:r>
            <a:r>
              <a:rPr lang="en-GB" sz="2000" dirty="0"/>
              <a:t>/</a:t>
            </a:r>
            <a:r>
              <a:rPr lang="en-GB" sz="2000" dirty="0" err="1"/>
              <a:t>rsc</a:t>
            </a:r>
            <a:r>
              <a:rPr lang="en-GB" sz="2000" dirty="0"/>
              <a:t>-solid-data/</a:t>
            </a:r>
            <a:r>
              <a:rPr lang="en-GB" sz="2000" dirty="0" err="1"/>
              <a:t>data_diffn_crystals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476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E2BC-8D0A-EEFA-E8F6-85F3981C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206E55-5064-4856-0FEA-E16C0C69EF74}"/>
              </a:ext>
            </a:extLst>
          </p:cNvPr>
          <p:cNvSpPr txBox="1"/>
          <p:nvPr/>
        </p:nvSpPr>
        <p:spPr>
          <a:xfrm>
            <a:off x="5271132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82F61876-CC5D-573E-918C-0522DDBB6B27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67FEB-7E5E-B0F5-A91A-D6A0A35574D2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65CA0-ED84-964C-4327-1E97D1941C9E}"/>
              </a:ext>
            </a:extLst>
          </p:cNvPr>
          <p:cNvSpPr txBox="1"/>
          <p:nvPr/>
        </p:nvSpPr>
        <p:spPr>
          <a:xfrm>
            <a:off x="9402511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75129-B850-F302-EC3A-F1BD6F09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XRD data to structural model</a:t>
            </a:r>
          </a:p>
        </p:txBody>
      </p:sp>
      <p:pic>
        <p:nvPicPr>
          <p:cNvPr id="11" name="Graphic 10" descr="Box with solid fill">
            <a:extLst>
              <a:ext uri="{FF2B5EF4-FFF2-40B4-BE49-F238E27FC236}">
                <a16:creationId xmlns:a16="http://schemas.microsoft.com/office/drawing/2014/main" id="{BF3C2CD8-79AC-0177-D64F-AEE36315C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7737" y="3227207"/>
            <a:ext cx="2466109" cy="246610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3D5D3D-4FEA-D744-9E89-CC34B109343A}"/>
              </a:ext>
            </a:extLst>
          </p:cNvPr>
          <p:cNvSpPr/>
          <p:nvPr/>
        </p:nvSpPr>
        <p:spPr>
          <a:xfrm>
            <a:off x="2378659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554C38A-9040-B8DD-E08B-E2020CD0C69D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3760359" y="2458030"/>
            <a:ext cx="918005" cy="1227134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acroscopic rock salt crystals">
            <a:extLst>
              <a:ext uri="{FF2B5EF4-FFF2-40B4-BE49-F238E27FC236}">
                <a16:creationId xmlns:a16="http://schemas.microsoft.com/office/drawing/2014/main" id="{007531AB-1F68-D51B-C713-5807D5F9FE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/>
          <a:stretch/>
        </p:blipFill>
        <p:spPr>
          <a:xfrm>
            <a:off x="496654" y="3214503"/>
            <a:ext cx="2914811" cy="2040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Rotating 3D representation of rock salt crystal structure">
            <a:extLst>
              <a:ext uri="{FF2B5EF4-FFF2-40B4-BE49-F238E27FC236}">
                <a16:creationId xmlns:a16="http://schemas.microsoft.com/office/drawing/2014/main" id="{6ECD7C01-1A60-18CF-FA21-4AB812030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65" y="3071597"/>
            <a:ext cx="3322181" cy="249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9A3929DC-3EDD-B54F-842D-6AE468E2E691}"/>
              </a:ext>
            </a:extLst>
          </p:cNvPr>
          <p:cNvSpPr/>
          <p:nvPr/>
        </p:nvSpPr>
        <p:spPr>
          <a:xfrm rot="16200000">
            <a:off x="7367496" y="3450294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955E5-3440-8D24-8517-9098071E53C3}"/>
              </a:ext>
            </a:extLst>
          </p:cNvPr>
          <p:cNvSpPr txBox="1"/>
          <p:nvPr/>
        </p:nvSpPr>
        <p:spPr>
          <a:xfrm>
            <a:off x="1057018" y="2682716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Real crystal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BFE41-889E-6897-12B4-BD1E37727CFC}"/>
              </a:ext>
            </a:extLst>
          </p:cNvPr>
          <p:cNvSpPr txBox="1"/>
          <p:nvPr/>
        </p:nvSpPr>
        <p:spPr>
          <a:xfrm>
            <a:off x="8318422" y="1749999"/>
            <a:ext cx="3376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Approximation of true atomistic arrangement (another model)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EE192-2202-7C18-73F3-DF1A8330BA42}"/>
              </a:ext>
            </a:extLst>
          </p:cNvPr>
          <p:cNvSpPr txBox="1"/>
          <p:nvPr/>
        </p:nvSpPr>
        <p:spPr>
          <a:xfrm>
            <a:off x="4875379" y="1613118"/>
            <a:ext cx="2922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Ionic model</a:t>
            </a:r>
          </a:p>
          <a:p>
            <a:r>
              <a:rPr lang="en-GB" dirty="0"/>
              <a:t>Hard spheres, known radii, electrostatic interactions</a:t>
            </a:r>
          </a:p>
          <a:p>
            <a:r>
              <a:rPr lang="en-GB" sz="2000" b="1" dirty="0"/>
              <a:t>Crystalline solid</a:t>
            </a:r>
          </a:p>
          <a:p>
            <a:r>
              <a:rPr lang="en-GB" dirty="0"/>
              <a:t>Regular repeat defined by periodic lattice</a:t>
            </a:r>
          </a:p>
        </p:txBody>
      </p:sp>
    </p:spTree>
    <p:extLst>
      <p:ext uri="{BB962C8B-B14F-4D97-AF65-F5344CB8AC3E}">
        <p14:creationId xmlns:p14="http://schemas.microsoft.com/office/powerpoint/2010/main" val="243081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D3DDD-D0CD-953D-D204-AB8081D9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25717F-D0AB-EC76-1A93-5A3F5C5E6A5E}"/>
              </a:ext>
            </a:extLst>
          </p:cNvPr>
          <p:cNvSpPr txBox="1"/>
          <p:nvPr/>
        </p:nvSpPr>
        <p:spPr>
          <a:xfrm>
            <a:off x="4563588" y="563168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F34EBD6-AFAD-0C52-749A-7CA141A30926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28142B5-900C-BA95-C165-30B3BDF838DF}"/>
              </a:ext>
            </a:extLst>
          </p:cNvPr>
          <p:cNvSpPr/>
          <p:nvPr/>
        </p:nvSpPr>
        <p:spPr>
          <a:xfrm rot="16200000">
            <a:off x="7504500" y="3498073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B2578-6630-5A18-D8A8-EB9AC1E1A4D6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00B32-06D7-A69D-5FDC-16F6E454135B}"/>
              </a:ext>
            </a:extLst>
          </p:cNvPr>
          <p:cNvSpPr txBox="1"/>
          <p:nvPr/>
        </p:nvSpPr>
        <p:spPr>
          <a:xfrm>
            <a:off x="9582921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814572-DF17-F5F8-BB77-3B80015C87F8}"/>
              </a:ext>
            </a:extLst>
          </p:cNvPr>
          <p:cNvSpPr/>
          <p:nvPr/>
        </p:nvSpPr>
        <p:spPr>
          <a:xfrm>
            <a:off x="2096272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696BD11-48F2-3F19-1E52-2854F2A1C8A8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602728" y="2333273"/>
            <a:ext cx="950879" cy="1509521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BF9904-1F63-1D79-2AC6-DB4284A16076}"/>
              </a:ext>
            </a:extLst>
          </p:cNvPr>
          <p:cNvSpPr txBox="1"/>
          <p:nvPr/>
        </p:nvSpPr>
        <p:spPr>
          <a:xfrm>
            <a:off x="5931237" y="5304904"/>
            <a:ext cx="26216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Bragg’s law</a:t>
            </a:r>
          </a:p>
          <a:p>
            <a:r>
              <a:rPr lang="en-GB" sz="2000" b="1" dirty="0"/>
              <a:t>Intensities</a:t>
            </a:r>
          </a:p>
          <a:p>
            <a:r>
              <a:rPr lang="en-GB" dirty="0"/>
              <a:t> Structure factors</a:t>
            </a:r>
          </a:p>
          <a:p>
            <a:r>
              <a:rPr lang="en-GB" dirty="0"/>
              <a:t> Thermal effects…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09BF9-A380-C8AD-C7F7-6F4FFDEE7D2A}"/>
              </a:ext>
            </a:extLst>
          </p:cNvPr>
          <p:cNvSpPr txBox="1"/>
          <p:nvPr/>
        </p:nvSpPr>
        <p:spPr>
          <a:xfrm>
            <a:off x="4595986" y="1333771"/>
            <a:ext cx="4534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</a:t>
            </a:r>
          </a:p>
          <a:p>
            <a:r>
              <a:rPr lang="en-GB" dirty="0"/>
              <a:t>Data reliability</a:t>
            </a:r>
          </a:p>
          <a:p>
            <a:r>
              <a:rPr lang="en-GB" dirty="0"/>
              <a:t>(sample, measurement, processing…)</a:t>
            </a:r>
          </a:p>
          <a:p>
            <a:r>
              <a:rPr lang="en-GB" b="1" dirty="0"/>
              <a:t>Long-range, perfectly ordered</a:t>
            </a:r>
            <a:r>
              <a:rPr lang="en-GB" dirty="0"/>
              <a:t> structure</a:t>
            </a:r>
          </a:p>
          <a:p>
            <a:r>
              <a:rPr lang="en-GB" b="1" dirty="0"/>
              <a:t>Time-averaged “static”</a:t>
            </a:r>
            <a:r>
              <a:rPr lang="en-GB" dirty="0"/>
              <a:t> structure represents dynamics adequately</a:t>
            </a:r>
          </a:p>
        </p:txBody>
      </p:sp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D962569A-2290-EAFF-0A31-D32624FD8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5712" y="3099443"/>
            <a:ext cx="1366378" cy="1366378"/>
          </a:xfrm>
          <a:prstGeom prst="rect">
            <a:avLst/>
          </a:prstGeom>
        </p:spPr>
      </p:pic>
      <p:pic>
        <p:nvPicPr>
          <p:cNvPr id="18" name="Graphic 17" descr="Left Brain with solid fill">
            <a:extLst>
              <a:ext uri="{FF2B5EF4-FFF2-40B4-BE49-F238E27FC236}">
                <a16:creationId xmlns:a16="http://schemas.microsoft.com/office/drawing/2014/main" id="{C306614F-A807-3A01-C2BB-EF1AF2AA0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0961" y="4077565"/>
            <a:ext cx="1165703" cy="1165703"/>
          </a:xfrm>
          <a:prstGeom prst="rect">
            <a:avLst/>
          </a:prstGeom>
        </p:spPr>
      </p:pic>
      <p:pic>
        <p:nvPicPr>
          <p:cNvPr id="23" name="Graphic 22" descr="Person with idea with solid fill">
            <a:extLst>
              <a:ext uri="{FF2B5EF4-FFF2-40B4-BE49-F238E27FC236}">
                <a16:creationId xmlns:a16="http://schemas.microsoft.com/office/drawing/2014/main" id="{3B0A9685-8C4A-3598-5F2B-12FA4012A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7690" y="4245406"/>
            <a:ext cx="914400" cy="914400"/>
          </a:xfrm>
          <a:prstGeom prst="rect">
            <a:avLst/>
          </a:prstGeom>
        </p:spPr>
      </p:pic>
      <p:pic>
        <p:nvPicPr>
          <p:cNvPr id="25" name="Picture 24" descr="A green and yellow spheres&#10;&#10;AI-generated content may be incorrect.">
            <a:extLst>
              <a:ext uri="{FF2B5EF4-FFF2-40B4-BE49-F238E27FC236}">
                <a16:creationId xmlns:a16="http://schemas.microsoft.com/office/drawing/2014/main" id="{57399769-2027-0A17-AB40-A0C61A6F4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2186" y="2731180"/>
            <a:ext cx="2864958" cy="25986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D21274-E4D0-CAB0-619E-5A56A5217BE2}"/>
              </a:ext>
            </a:extLst>
          </p:cNvPr>
          <p:cNvSpPr txBox="1"/>
          <p:nvPr/>
        </p:nvSpPr>
        <p:spPr>
          <a:xfrm>
            <a:off x="9005097" y="2165247"/>
            <a:ext cx="24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Crystal structure</a:t>
            </a:r>
          </a:p>
          <a:p>
            <a:pPr algn="ctr"/>
            <a:r>
              <a:rPr lang="en-GB" dirty="0"/>
              <a:t>(another model)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8435633-EB1A-4A24-DFB6-46DBA3AB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XRD data to structural model</a:t>
            </a:r>
          </a:p>
        </p:txBody>
      </p:sp>
      <p:pic>
        <p:nvPicPr>
          <p:cNvPr id="14" name="Picture 13" descr="A graph with blue lines&#10;&#10;AI-generated content may be incorrect.">
            <a:extLst>
              <a:ext uri="{FF2B5EF4-FFF2-40B4-BE49-F238E27FC236}">
                <a16:creationId xmlns:a16="http://schemas.microsoft.com/office/drawing/2014/main" id="{BEA000EB-1340-4044-CB8D-71ADD466F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20" y="2901744"/>
            <a:ext cx="4577495" cy="27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1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4CB5-F6A1-887D-8D52-6642F291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49798AD-5FB5-213C-89F0-2DA78E531AF5}"/>
              </a:ext>
            </a:extLst>
          </p:cNvPr>
          <p:cNvSpPr txBox="1"/>
          <p:nvPr/>
        </p:nvSpPr>
        <p:spPr>
          <a:xfrm>
            <a:off x="4415670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8D37FF5-559C-18C3-5B2D-5FDD160CF1EA}"/>
              </a:ext>
            </a:extLst>
          </p:cNvPr>
          <p:cNvSpPr/>
          <p:nvPr/>
        </p:nvSpPr>
        <p:spPr>
          <a:xfrm rot="14814865">
            <a:off x="7648410" y="4198387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CE4C2-56B2-A3A8-44A0-DB743B2F5573}"/>
              </a:ext>
            </a:extLst>
          </p:cNvPr>
          <p:cNvSpPr txBox="1"/>
          <p:nvPr/>
        </p:nvSpPr>
        <p:spPr>
          <a:xfrm>
            <a:off x="9690500" y="5161609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BE63D-728D-E44A-0D62-3100F5428341}"/>
              </a:ext>
            </a:extLst>
          </p:cNvPr>
          <p:cNvSpPr txBox="1"/>
          <p:nvPr/>
        </p:nvSpPr>
        <p:spPr>
          <a:xfrm>
            <a:off x="5680980" y="5230991"/>
            <a:ext cx="26216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Bragg’s law</a:t>
            </a:r>
          </a:p>
          <a:p>
            <a:r>
              <a:rPr lang="en-GB" sz="2000" b="1" dirty="0"/>
              <a:t>Intensities</a:t>
            </a:r>
          </a:p>
          <a:p>
            <a:r>
              <a:rPr lang="en-GB" dirty="0"/>
              <a:t> Structure factors</a:t>
            </a:r>
          </a:p>
          <a:p>
            <a:r>
              <a:rPr lang="en-GB" dirty="0"/>
              <a:t> Thermal effects…</a:t>
            </a:r>
          </a:p>
        </p:txBody>
      </p:sp>
      <p:pic>
        <p:nvPicPr>
          <p:cNvPr id="25" name="Picture 24" descr="A green and yellow spheres&#10;&#10;AI-generated content may be incorrect.">
            <a:extLst>
              <a:ext uri="{FF2B5EF4-FFF2-40B4-BE49-F238E27FC236}">
                <a16:creationId xmlns:a16="http://schemas.microsoft.com/office/drawing/2014/main" id="{E597C219-273A-E8BD-A99F-4E7A4C54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65" y="2270245"/>
            <a:ext cx="2864958" cy="25986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C69345-EF43-BB2E-81DF-91A86DE946AA}"/>
              </a:ext>
            </a:extLst>
          </p:cNvPr>
          <p:cNvSpPr txBox="1"/>
          <p:nvPr/>
        </p:nvSpPr>
        <p:spPr>
          <a:xfrm>
            <a:off x="9112676" y="1704312"/>
            <a:ext cx="24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Crystal structure</a:t>
            </a:r>
          </a:p>
          <a:p>
            <a:pPr algn="ctr"/>
            <a:r>
              <a:rPr lang="en-GB" dirty="0"/>
              <a:t>(another model)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7A1C3E0-8B58-2AE2-CCC9-B9A53DA4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XRD data to structural model</a:t>
            </a:r>
          </a:p>
        </p:txBody>
      </p:sp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7B0C5D0C-E9F8-54B3-B4D9-A5E4A9DD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37" y="1523569"/>
            <a:ext cx="5909802" cy="3545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CAF41-4897-58BD-43BB-0642CA0098FB}"/>
              </a:ext>
            </a:extLst>
          </p:cNvPr>
          <p:cNvSpPr txBox="1"/>
          <p:nvPr/>
        </p:nvSpPr>
        <p:spPr>
          <a:xfrm>
            <a:off x="1345592" y="5600323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41D6797-10CB-D4A0-5496-90ED044B1485}"/>
              </a:ext>
            </a:extLst>
          </p:cNvPr>
          <p:cNvSpPr/>
          <p:nvPr/>
        </p:nvSpPr>
        <p:spPr>
          <a:xfrm rot="16200000">
            <a:off x="2941686" y="4975758"/>
            <a:ext cx="969818" cy="1816791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C4DE-93EB-B07B-C770-6DA0AFE279CA}"/>
              </a:ext>
            </a:extLst>
          </p:cNvPr>
          <p:cNvSpPr txBox="1"/>
          <p:nvPr/>
        </p:nvSpPr>
        <p:spPr>
          <a:xfrm>
            <a:off x="2271974" y="4969584"/>
            <a:ext cx="218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Positions   Areas</a:t>
            </a:r>
          </a:p>
          <a:p>
            <a:pPr algn="ctr"/>
            <a:r>
              <a:rPr lang="en-GB" b="1" dirty="0"/>
              <a:t>Widths</a:t>
            </a:r>
          </a:p>
        </p:txBody>
      </p:sp>
    </p:spTree>
    <p:extLst>
      <p:ext uri="{BB962C8B-B14F-4D97-AF65-F5344CB8AC3E}">
        <p14:creationId xmlns:p14="http://schemas.microsoft.com/office/powerpoint/2010/main" val="155686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D34F-13FC-C9FE-A55F-1F662AF40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91F47FF-2B46-6775-25C6-24F1370E2CC5}"/>
              </a:ext>
            </a:extLst>
          </p:cNvPr>
          <p:cNvSpPr txBox="1"/>
          <p:nvPr/>
        </p:nvSpPr>
        <p:spPr>
          <a:xfrm>
            <a:off x="5271132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F49778A-C5BC-262D-17CE-6317418F3BF0}"/>
              </a:ext>
            </a:extLst>
          </p:cNvPr>
          <p:cNvSpPr/>
          <p:nvPr/>
        </p:nvSpPr>
        <p:spPr>
          <a:xfrm rot="16200000">
            <a:off x="7367496" y="3450294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839B5-0035-985D-6AEB-C2792E224EC1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FD914-C139-F912-9C4C-E3E9E6F05925}"/>
              </a:ext>
            </a:extLst>
          </p:cNvPr>
          <p:cNvSpPr txBox="1"/>
          <p:nvPr/>
        </p:nvSpPr>
        <p:spPr>
          <a:xfrm>
            <a:off x="9582922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49973-FDAC-4D4D-AECE-F138E134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XRD data to structural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F4D6E2-DBFE-9D6A-0C0B-4F920D01BFC5}"/>
              </a:ext>
            </a:extLst>
          </p:cNvPr>
          <p:cNvSpPr/>
          <p:nvPr/>
        </p:nvSpPr>
        <p:spPr>
          <a:xfrm>
            <a:off x="2378659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D7B3673-5E78-C47B-0B4B-0F14C71F1254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3760359" y="2458030"/>
            <a:ext cx="918005" cy="1227134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85A50EDA-50FF-1FA2-5275-D9E0FF92364C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4004267E-C04E-E8DC-14FB-AAD00A9E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937" y="2759648"/>
            <a:ext cx="2667648" cy="2667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graph of a graph&#10;&#10;AI-generated content may be incorrect.">
            <a:extLst>
              <a:ext uri="{FF2B5EF4-FFF2-40B4-BE49-F238E27FC236}">
                <a16:creationId xmlns:a16="http://schemas.microsoft.com/office/drawing/2014/main" id="{857ED207-467A-3D3D-31D7-6A1AD753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5" y="2756334"/>
            <a:ext cx="2667647" cy="266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7E4BB6-D793-BB7B-B65D-1BA761576C7C}"/>
                  </a:ext>
                </a:extLst>
              </p:cNvPr>
              <p:cNvSpPr txBox="1"/>
              <p:nvPr/>
            </p:nvSpPr>
            <p:spPr>
              <a:xfrm>
                <a:off x="3973319" y="4962316"/>
                <a:ext cx="38219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7E4BB6-D793-BB7B-B65D-1BA76157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319" y="4962316"/>
                <a:ext cx="382192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 descr="Computer with solid fill">
            <a:extLst>
              <a:ext uri="{FF2B5EF4-FFF2-40B4-BE49-F238E27FC236}">
                <a16:creationId xmlns:a16="http://schemas.microsoft.com/office/drawing/2014/main" id="{B1C6C387-1935-F34F-EDB3-6F0B13B3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0411" y="3338020"/>
            <a:ext cx="1867146" cy="18671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003012-D0F3-D905-2EC3-76B92799E73C}"/>
              </a:ext>
            </a:extLst>
          </p:cNvPr>
          <p:cNvSpPr txBox="1"/>
          <p:nvPr/>
        </p:nvSpPr>
        <p:spPr>
          <a:xfrm>
            <a:off x="4875383" y="1600217"/>
            <a:ext cx="3260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</a:t>
            </a:r>
          </a:p>
          <a:p>
            <a:r>
              <a:rPr lang="en-GB" dirty="0"/>
              <a:t>Data reliability</a:t>
            </a:r>
          </a:p>
          <a:p>
            <a:r>
              <a:rPr lang="en-GB" dirty="0"/>
              <a:t>(sample, measurement, processing…)</a:t>
            </a:r>
          </a:p>
          <a:p>
            <a:r>
              <a:rPr lang="en-GB" dirty="0"/>
              <a:t>Background model</a:t>
            </a:r>
          </a:p>
          <a:p>
            <a:r>
              <a:rPr lang="en-GB" dirty="0"/>
              <a:t>Diffraction peak shapes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E5618C-8681-BF15-8A53-5C37A233723D}"/>
              </a:ext>
            </a:extLst>
          </p:cNvPr>
          <p:cNvSpPr txBox="1"/>
          <p:nvPr/>
        </p:nvSpPr>
        <p:spPr>
          <a:xfrm>
            <a:off x="8303409" y="1691564"/>
            <a:ext cx="149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Positions</a:t>
            </a:r>
          </a:p>
          <a:p>
            <a:r>
              <a:rPr lang="en-GB" b="1" dirty="0"/>
              <a:t>Areas</a:t>
            </a:r>
          </a:p>
          <a:p>
            <a:r>
              <a:rPr lang="en-GB" b="1" dirty="0"/>
              <a:t>Widths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82953-F7CC-7C10-FC2E-41E6646C8143}"/>
              </a:ext>
            </a:extLst>
          </p:cNvPr>
          <p:cNvSpPr txBox="1"/>
          <p:nvPr/>
        </p:nvSpPr>
        <p:spPr>
          <a:xfrm>
            <a:off x="10214665" y="1968563"/>
            <a:ext cx="155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Interpretation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7F823A-6D14-2B9B-168A-29D5BB0649E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466729" y="2153229"/>
            <a:ext cx="747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4EDC9D5-53A1-7C24-5DC6-A580D2659A00}"/>
              </a:ext>
            </a:extLst>
          </p:cNvPr>
          <p:cNvSpPr txBox="1"/>
          <p:nvPr/>
        </p:nvSpPr>
        <p:spPr>
          <a:xfrm>
            <a:off x="9479861" y="1619187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more </a:t>
            </a:r>
            <a:br>
              <a:rPr lang="en-GB" sz="1200" dirty="0"/>
            </a:br>
            <a:r>
              <a:rPr lang="en-GB" sz="1200" dirty="0"/>
              <a:t>models!</a:t>
            </a:r>
          </a:p>
        </p:txBody>
      </p:sp>
    </p:spTree>
    <p:extLst>
      <p:ext uri="{BB962C8B-B14F-4D97-AF65-F5344CB8AC3E}">
        <p14:creationId xmlns:p14="http://schemas.microsoft.com/office/powerpoint/2010/main" val="356911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CB1C0-164B-025B-4A37-F512A505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847E73E-048E-7EC5-9E55-E33B5A4508EE}"/>
              </a:ext>
            </a:extLst>
          </p:cNvPr>
          <p:cNvSpPr txBox="1"/>
          <p:nvPr/>
        </p:nvSpPr>
        <p:spPr>
          <a:xfrm>
            <a:off x="4415670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50F2D2AC-0C9E-75DE-0466-CA96EEC2F38B}"/>
              </a:ext>
            </a:extLst>
          </p:cNvPr>
          <p:cNvSpPr/>
          <p:nvPr/>
        </p:nvSpPr>
        <p:spPr>
          <a:xfrm rot="14814865">
            <a:off x="7648410" y="4198387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D8C01-8E66-0A00-EB78-9AD54BEC4D57}"/>
              </a:ext>
            </a:extLst>
          </p:cNvPr>
          <p:cNvSpPr txBox="1"/>
          <p:nvPr/>
        </p:nvSpPr>
        <p:spPr>
          <a:xfrm>
            <a:off x="9690500" y="5161609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3D852-2FF5-00CD-3579-B365A8FC5C16}"/>
              </a:ext>
            </a:extLst>
          </p:cNvPr>
          <p:cNvSpPr txBox="1"/>
          <p:nvPr/>
        </p:nvSpPr>
        <p:spPr>
          <a:xfrm>
            <a:off x="5680980" y="5230991"/>
            <a:ext cx="26216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Bragg’s law</a:t>
            </a:r>
          </a:p>
          <a:p>
            <a:r>
              <a:rPr lang="en-GB" sz="2000" b="1" dirty="0"/>
              <a:t>Intensities</a:t>
            </a:r>
          </a:p>
          <a:p>
            <a:r>
              <a:rPr lang="en-GB" dirty="0"/>
              <a:t> Structure factors</a:t>
            </a:r>
          </a:p>
          <a:p>
            <a:r>
              <a:rPr lang="en-GB" dirty="0"/>
              <a:t> Thermal effects…</a:t>
            </a:r>
          </a:p>
        </p:txBody>
      </p:sp>
      <p:pic>
        <p:nvPicPr>
          <p:cNvPr id="25" name="Picture 24" descr="A green and yellow spheres&#10;&#10;AI-generated content may be incorrect.">
            <a:extLst>
              <a:ext uri="{FF2B5EF4-FFF2-40B4-BE49-F238E27FC236}">
                <a16:creationId xmlns:a16="http://schemas.microsoft.com/office/drawing/2014/main" id="{EC2764D2-F843-4B10-E3A2-4FC6264E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65" y="2270245"/>
            <a:ext cx="2864958" cy="25986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433915-0FFD-1D79-FEC2-64814F51FDE3}"/>
              </a:ext>
            </a:extLst>
          </p:cNvPr>
          <p:cNvSpPr txBox="1"/>
          <p:nvPr/>
        </p:nvSpPr>
        <p:spPr>
          <a:xfrm>
            <a:off x="9112676" y="1704312"/>
            <a:ext cx="24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Crystal structure</a:t>
            </a:r>
          </a:p>
          <a:p>
            <a:pPr algn="ctr"/>
            <a:r>
              <a:rPr lang="en-GB" dirty="0"/>
              <a:t>(another model)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F88BCBE-D88E-3DDD-C374-8EA016F7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XRD data to structural model</a:t>
            </a:r>
          </a:p>
        </p:txBody>
      </p:sp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3FAE3E9F-C305-7320-4116-E14C0443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37" y="1523569"/>
            <a:ext cx="5909802" cy="3545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87CF5-0B14-2FFB-ED90-A12EFAC42958}"/>
              </a:ext>
            </a:extLst>
          </p:cNvPr>
          <p:cNvSpPr txBox="1"/>
          <p:nvPr/>
        </p:nvSpPr>
        <p:spPr>
          <a:xfrm>
            <a:off x="1345592" y="5600323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458FCC3-A7AD-AF57-4977-5E7B3B3AD94A}"/>
              </a:ext>
            </a:extLst>
          </p:cNvPr>
          <p:cNvSpPr/>
          <p:nvPr/>
        </p:nvSpPr>
        <p:spPr>
          <a:xfrm rot="16200000">
            <a:off x="2941686" y="4975758"/>
            <a:ext cx="969818" cy="1816791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6B3CA-4859-F73C-10ED-171C9F031D75}"/>
              </a:ext>
            </a:extLst>
          </p:cNvPr>
          <p:cNvSpPr txBox="1"/>
          <p:nvPr/>
        </p:nvSpPr>
        <p:spPr>
          <a:xfrm>
            <a:off x="2271974" y="4969584"/>
            <a:ext cx="218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Positions   Areas</a:t>
            </a:r>
          </a:p>
          <a:p>
            <a:pPr algn="ctr"/>
            <a:r>
              <a:rPr lang="en-GB" b="1" dirty="0"/>
              <a:t>Widths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C0C55-FE4C-CB14-2B6C-9436DEFDD1F3}"/>
              </a:ext>
            </a:extLst>
          </p:cNvPr>
          <p:cNvSpPr txBox="1"/>
          <p:nvPr/>
        </p:nvSpPr>
        <p:spPr>
          <a:xfrm>
            <a:off x="2518199" y="3893504"/>
            <a:ext cx="5681170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Using only Bragg peak information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2000" dirty="0"/>
              <a:t>Major assumption in crystallography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2000" b="1" dirty="0"/>
              <a:t>Perfect volume- and time-averaged model</a:t>
            </a:r>
          </a:p>
        </p:txBody>
      </p:sp>
    </p:spTree>
    <p:extLst>
      <p:ext uri="{BB962C8B-B14F-4D97-AF65-F5344CB8AC3E}">
        <p14:creationId xmlns:p14="http://schemas.microsoft.com/office/powerpoint/2010/main" val="216702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964E-AC44-F456-BEDF-F4A6F215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the diffraction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CC43-994A-6BC0-39AD-0616B8B2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Bragg’s law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Scattering intensities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E8D42E-25D2-721E-A5F5-490913FC3211}"/>
                  </a:ext>
                </a:extLst>
              </p:cNvPr>
              <p:cNvSpPr txBox="1"/>
              <p:nvPr/>
            </p:nvSpPr>
            <p:spPr>
              <a:xfrm>
                <a:off x="2413354" y="2385144"/>
                <a:ext cx="8303951" cy="584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𝜆</m:t>
                    </m:r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=2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h𝑘𝑙</m:t>
                        </m:r>
                      </m:sub>
                    </m:sSub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charset="2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ymbol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h𝑘𝑙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sz="3200" dirty="0">
                    <a:latin typeface="Symbol" charset="2"/>
                    <a:ea typeface="Symbol" charset="2"/>
                    <a:cs typeface="Symbol" charset="2"/>
                  </a:rPr>
                  <a:t>	</a:t>
                </a:r>
                <a:r>
                  <a:rPr lang="en-GB" sz="3200" dirty="0">
                    <a:ea typeface="Symbol" charset="2"/>
                    <a:cs typeface="Symbol" charset="2"/>
                    <a:sym typeface="Wingdings" pitchFamily="2" charset="2"/>
                  </a:rPr>
                  <a:t>reflection (</a:t>
                </a:r>
                <a:r>
                  <a:rPr lang="en-GB" sz="3200" i="1" dirty="0" err="1">
                    <a:ea typeface="Symbol" charset="2"/>
                    <a:cs typeface="Symbol" charset="2"/>
                    <a:sym typeface="Wingdings" pitchFamily="2" charset="2"/>
                  </a:rPr>
                  <a:t>hkl</a:t>
                </a:r>
                <a:r>
                  <a:rPr lang="en-GB" sz="3200" dirty="0">
                    <a:ea typeface="Symbol" charset="2"/>
                    <a:cs typeface="Symbol" charset="2"/>
                    <a:sym typeface="Wingdings" pitchFamily="2" charset="2"/>
                  </a:rPr>
                  <a:t>) positions</a:t>
                </a:r>
                <a:endParaRPr lang="en-GB" sz="3200" dirty="0">
                  <a:latin typeface="Symbol" charset="2"/>
                  <a:ea typeface="Symbol" charset="2"/>
                  <a:cs typeface="Symbol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E8D42E-25D2-721E-A5F5-490913FC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354" y="2385144"/>
                <a:ext cx="8303951" cy="584775"/>
              </a:xfrm>
              <a:prstGeom prst="rect">
                <a:avLst/>
              </a:prstGeom>
              <a:blipFill>
                <a:blip r:embed="rId2"/>
                <a:stretch>
                  <a:fillRect l="-765" t="-12766" b="-3191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3DD9AE-D645-CFB1-E02E-D8633A589416}"/>
                  </a:ext>
                </a:extLst>
              </p:cNvPr>
              <p:cNvSpPr/>
              <p:nvPr/>
            </p:nvSpPr>
            <p:spPr>
              <a:xfrm>
                <a:off x="2305778" y="3430591"/>
                <a:ext cx="68269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3DD9AE-D645-CFB1-E02E-D8633A589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778" y="3430591"/>
                <a:ext cx="6826997" cy="1343060"/>
              </a:xfrm>
              <a:prstGeom prst="rect">
                <a:avLst/>
              </a:prstGeom>
              <a:blipFill>
                <a:blip r:embed="rId3"/>
                <a:stretch>
                  <a:fillRect l="-2041" t="-129245" b="-175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5FF2D1-BFD9-FF3B-8BD7-3E512CD35E56}"/>
              </a:ext>
            </a:extLst>
          </p:cNvPr>
          <p:cNvSpPr txBox="1"/>
          <p:nvPr/>
        </p:nvSpPr>
        <p:spPr>
          <a:xfrm>
            <a:off x="2170972" y="4773651"/>
            <a:ext cx="753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dirty="0"/>
              <a:t>f</a:t>
            </a:r>
            <a:r>
              <a:rPr lang="en-GB" sz="1800" baseline="-25000" dirty="0"/>
              <a:t>j</a:t>
            </a:r>
            <a:r>
              <a:rPr lang="en-GB" sz="1800" dirty="0"/>
              <a:t> is the scattering factor for atom </a:t>
            </a:r>
            <a:r>
              <a:rPr lang="en-GB" sz="1800" i="1" dirty="0"/>
              <a:t>j</a:t>
            </a:r>
            <a:r>
              <a:rPr lang="en-GB" sz="1800" dirty="0"/>
              <a:t> at the position (</a:t>
            </a:r>
            <a:r>
              <a:rPr lang="en-GB" sz="1800" i="1" dirty="0" err="1"/>
              <a:t>x</a:t>
            </a:r>
            <a:r>
              <a:rPr lang="en-GB" sz="1800" baseline="-25000" dirty="0" err="1"/>
              <a:t>j</a:t>
            </a:r>
            <a:r>
              <a:rPr lang="en-GB" sz="1800" dirty="0" err="1"/>
              <a:t>,</a:t>
            </a:r>
            <a:r>
              <a:rPr lang="en-GB" sz="1800" i="1" dirty="0" err="1"/>
              <a:t>y</a:t>
            </a:r>
            <a:r>
              <a:rPr lang="en-GB" sz="1800" baseline="-25000" dirty="0" err="1"/>
              <a:t>j</a:t>
            </a:r>
            <a:r>
              <a:rPr lang="en-GB" sz="1800" dirty="0" err="1"/>
              <a:t>,</a:t>
            </a:r>
            <a:r>
              <a:rPr lang="en-GB" sz="1800" i="1" dirty="0" err="1"/>
              <a:t>z</a:t>
            </a:r>
            <a:r>
              <a:rPr lang="en-GB" sz="1800" baseline="-25000" dirty="0" err="1"/>
              <a:t>j</a:t>
            </a:r>
            <a:r>
              <a:rPr lang="en-GB" sz="1800" dirty="0"/>
              <a:t>) in the unit cell. </a:t>
            </a:r>
            <a:br>
              <a:rPr lang="en-GB" sz="1800" dirty="0"/>
            </a:br>
            <a:r>
              <a:rPr lang="en-GB" sz="1800" dirty="0"/>
              <a:t>For X-rays, it is related to the atomic number of </a:t>
            </a:r>
            <a:r>
              <a:rPr lang="en-GB" sz="1800" i="1" dirty="0"/>
              <a:t>j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8D808D-9233-A25E-9462-DDE4EFF34459}"/>
                  </a:ext>
                </a:extLst>
              </p:cNvPr>
              <p:cNvSpPr txBox="1"/>
              <p:nvPr/>
            </p:nvSpPr>
            <p:spPr>
              <a:xfrm>
                <a:off x="4347115" y="5592188"/>
                <a:ext cx="27443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GB" sz="3200" i="1">
                            <a:latin typeface="Cambria Math" charset="0"/>
                          </a:rPr>
                          <m:t>h𝑘𝑙</m:t>
                        </m:r>
                      </m:sub>
                    </m:sSub>
                    <m:r>
                      <a:rPr lang="en-GB" sz="3200" i="1">
                        <a:latin typeface="Cambria Math" charset="0"/>
                      </a:rPr>
                      <m:t>∝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charset="0"/>
                                  </a:rPr>
                                  <m:t>h𝑘𝑙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8D808D-9233-A25E-9462-DDE4EFF3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15" y="5592188"/>
                <a:ext cx="2744321" cy="584775"/>
              </a:xfrm>
              <a:prstGeom prst="rect">
                <a:avLst/>
              </a:prstGeom>
              <a:blipFill>
                <a:blip r:embed="rId4"/>
                <a:stretch>
                  <a:fillRect l="-1843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9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DDC-C517-A7B0-EF58-F82FDD84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FDC9-34E4-85D4-CEC0-4654A8CB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34" y="220412"/>
            <a:ext cx="9399295" cy="1325563"/>
          </a:xfrm>
        </p:spPr>
        <p:txBody>
          <a:bodyPr/>
          <a:lstStyle/>
          <a:p>
            <a:r>
              <a:rPr lang="en-GB" dirty="0"/>
              <a:t>Analysis of diffraction intensities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17862-FA5E-EDEC-135B-F2C4F5340F5C}"/>
              </a:ext>
            </a:extLst>
          </p:cNvPr>
          <p:cNvSpPr txBox="1"/>
          <p:nvPr/>
        </p:nvSpPr>
        <p:spPr>
          <a:xfrm>
            <a:off x="3054246" y="3248081"/>
            <a:ext cx="6168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D59C1-93CD-BE74-F01D-C256A939249B}"/>
                  </a:ext>
                </a:extLst>
              </p:cNvPr>
              <p:cNvSpPr txBox="1"/>
              <p:nvPr/>
            </p:nvSpPr>
            <p:spPr>
              <a:xfrm>
                <a:off x="742013" y="1396075"/>
                <a:ext cx="10792917" cy="46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yz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3200" i="1"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h𝑘𝑙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h𝑘𝑙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GB" sz="3200"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GB" sz="3200" i="1">
                              <a:effectLst/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h𝑥</m:t>
                              </m:r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𝑘𝑦</m:t>
                              </m:r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effectLst/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𝑙𝑧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3200" i="1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h𝑘𝑙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h𝑘𝑙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GB" sz="3200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hkl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GB" sz="3200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h𝑥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𝑘𝑦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𝑙𝑧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3200" i="1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h𝑘𝑙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h𝑘𝑙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GB" sz="3200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h𝑥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𝑘𝑦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𝑙𝑧</m:t>
                              </m:r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–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h𝑘𝑙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dirty="0">
                  <a:effectLst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D59C1-93CD-BE74-F01D-C256A9392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13" y="1396075"/>
                <a:ext cx="10792917" cy="4654544"/>
              </a:xfrm>
              <a:prstGeom prst="rect">
                <a:avLst/>
              </a:prstGeom>
              <a:blipFill>
                <a:blip r:embed="rId3"/>
                <a:stretch>
                  <a:fillRect t="-34239" b="-491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F0A9B98-CBB1-64B2-F313-7BE79141EFB3}"/>
              </a:ext>
            </a:extLst>
          </p:cNvPr>
          <p:cNvSpPr txBox="1"/>
          <p:nvPr/>
        </p:nvSpPr>
        <p:spPr>
          <a:xfrm>
            <a:off x="1978702" y="406110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208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3528F1-A6CB-CFC1-32D0-9523ABBDFE19}"/>
                  </a:ext>
                </a:extLst>
              </p:cNvPr>
              <p:cNvSpPr/>
              <p:nvPr/>
            </p:nvSpPr>
            <p:spPr>
              <a:xfrm>
                <a:off x="2562579" y="1291461"/>
                <a:ext cx="68269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3528F1-A6CB-CFC1-32D0-9523ABBDF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579" y="1291461"/>
                <a:ext cx="6826997" cy="1343060"/>
              </a:xfrm>
              <a:prstGeom prst="rect">
                <a:avLst/>
              </a:prstGeom>
              <a:blipFill>
                <a:blip r:embed="rId2"/>
                <a:stretch>
                  <a:fillRect l="-2041" t="-128037" b="-172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B3F473-43C7-2DED-2A0D-C2EE7886EC9D}"/>
                  </a:ext>
                </a:extLst>
              </p:cNvPr>
              <p:cNvSpPr txBox="1"/>
              <p:nvPr/>
            </p:nvSpPr>
            <p:spPr>
              <a:xfrm>
                <a:off x="1216076" y="4093332"/>
                <a:ext cx="9759847" cy="1779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h𝑘𝑙</m:t>
                          </m:r>
                        </m:sub>
                      </m:sSub>
                      <m:r>
                        <m:rPr>
                          <m:aln/>
                        </m:rPr>
                        <a:rPr lang="en-GB" sz="3200" i="1" smtClean="0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h𝑘𝑙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Yu Gothic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h𝑘𝑙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GB" sz="3200"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h𝑥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𝑘𝑦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𝑙𝑧</m:t>
                              </m:r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  <a:ea typeface="Yu Gothic" panose="020B0400000000000000" pitchFamily="34" charset="-128"/>
                              <a:cs typeface="Times New Roman" panose="02020603050405020304" pitchFamily="18" charset="0"/>
                            </a:rPr>
                            <m:t>–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Yu Gothic" panose="020B0400000000000000" pitchFamily="34" charset="-128"/>
                                  <a:cs typeface="Times New Roman" panose="02020603050405020304" pitchFamily="18" charset="0"/>
                                </a:rPr>
                                <m:t>h𝑘𝑙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dirty="0"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endParaRPr lang="en-GB" sz="3200" dirty="0"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B3F473-43C7-2DED-2A0D-C2EE7886E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076" y="4093332"/>
                <a:ext cx="9759847" cy="1779783"/>
              </a:xfrm>
              <a:prstGeom prst="rect">
                <a:avLst/>
              </a:prstGeom>
              <a:blipFill>
                <a:blip r:embed="rId3"/>
                <a:stretch>
                  <a:fillRect t="-97163" b="-10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Up Arrow 6">
            <a:extLst>
              <a:ext uri="{FF2B5EF4-FFF2-40B4-BE49-F238E27FC236}">
                <a16:creationId xmlns:a16="http://schemas.microsoft.com/office/drawing/2014/main" id="{68AFA774-499C-AE2C-AB17-44C71256751A}"/>
              </a:ext>
            </a:extLst>
          </p:cNvPr>
          <p:cNvSpPr/>
          <p:nvPr/>
        </p:nvSpPr>
        <p:spPr>
          <a:xfrm>
            <a:off x="5246799" y="2634521"/>
            <a:ext cx="644577" cy="12329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4E954F09-4E51-46D7-BDC6-7D83333E3A15}"/>
              </a:ext>
            </a:extLst>
          </p:cNvPr>
          <p:cNvSpPr/>
          <p:nvPr/>
        </p:nvSpPr>
        <p:spPr>
          <a:xfrm rot="10800000">
            <a:off x="6076016" y="2634521"/>
            <a:ext cx="644577" cy="1232941"/>
          </a:xfrm>
          <a:prstGeom prst="up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B7199-4A29-B7B9-1337-71E99436ACD4}"/>
              </a:ext>
            </a:extLst>
          </p:cNvPr>
          <p:cNvSpPr txBox="1"/>
          <p:nvPr/>
        </p:nvSpPr>
        <p:spPr>
          <a:xfrm>
            <a:off x="6905232" y="2634521"/>
            <a:ext cx="2545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Inverse </a:t>
            </a:r>
            <a:br>
              <a:rPr lang="en-GB" sz="2400" dirty="0"/>
            </a:br>
            <a:r>
              <a:rPr lang="en-GB" sz="2400" dirty="0"/>
              <a:t>Fourier transform</a:t>
            </a:r>
          </a:p>
          <a:p>
            <a:pPr algn="ctr"/>
            <a:r>
              <a:rPr lang="en-GB" sz="2400" dirty="0"/>
              <a:t>(FT)</a:t>
            </a:r>
            <a:r>
              <a:rPr lang="en-GB" sz="2400" baseline="30000" dirty="0"/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F43A-BE7F-B01A-B760-5ACEDF5F97DB}"/>
              </a:ext>
            </a:extLst>
          </p:cNvPr>
          <p:cNvSpPr txBox="1"/>
          <p:nvPr/>
        </p:nvSpPr>
        <p:spPr>
          <a:xfrm>
            <a:off x="2164861" y="2763762"/>
            <a:ext cx="2545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transform</a:t>
            </a:r>
          </a:p>
          <a:p>
            <a:pPr algn="ctr"/>
            <a:r>
              <a:rPr lang="en-GB" sz="2400" dirty="0"/>
              <a:t>FT</a:t>
            </a:r>
            <a:endParaRPr lang="en-GB" sz="2400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FB200-B58E-6379-CECD-4ADAE93DA3E7}"/>
              </a:ext>
            </a:extLst>
          </p:cNvPr>
          <p:cNvSpPr txBox="1"/>
          <p:nvPr/>
        </p:nvSpPr>
        <p:spPr>
          <a:xfrm>
            <a:off x="7111364" y="5335706"/>
            <a:ext cx="431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Real space: </a:t>
            </a:r>
            <a:r>
              <a:rPr lang="en-GB" sz="2400" b="1" dirty="0"/>
              <a:t>crystal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B45ED-C8E8-B8A5-E502-F01D25A21703}"/>
              </a:ext>
            </a:extLst>
          </p:cNvPr>
          <p:cNvSpPr txBox="1"/>
          <p:nvPr/>
        </p:nvSpPr>
        <p:spPr>
          <a:xfrm>
            <a:off x="7111364" y="716861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Reciprocal space: </a:t>
            </a:r>
            <a:r>
              <a:rPr lang="en-GB" sz="2400" b="1" dirty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322211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4B5E-BF04-3443-93E6-73730420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86" y="254286"/>
            <a:ext cx="78867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Structure determination from PXRD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79E2-02F2-E048-A123-79FB2FE9E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86" y="1579849"/>
            <a:ext cx="10595428" cy="46962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Reliable intensities </a:t>
            </a:r>
            <a:r>
              <a:rPr lang="en-GB" i="1" dirty="0" err="1"/>
              <a:t>I</a:t>
            </a:r>
            <a:r>
              <a:rPr lang="en-GB" i="1" baseline="-25000" dirty="0" err="1"/>
              <a:t>hkl</a:t>
            </a:r>
            <a:r>
              <a:rPr lang="en-GB" dirty="0"/>
              <a:t> from PXRD profiles can be challenging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Reflections often overlap and cannot be fully resolved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If an approximate model of the crystal structure is available: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Calculate diffraction pattern for the model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Use least square refinement (minimisation) to vary the model parameters to produce a good match for the experimental data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Optimisation of a structural model to fit the whole experimental powder profile: </a:t>
            </a:r>
            <a:br>
              <a:rPr lang="en-GB" dirty="0"/>
            </a:br>
            <a:r>
              <a:rPr lang="en-GB" dirty="0"/>
              <a:t>			</a:t>
            </a:r>
            <a:r>
              <a:rPr lang="en-GB" b="1" dirty="0"/>
              <a:t>Rietveld refinement</a:t>
            </a:r>
          </a:p>
        </p:txBody>
      </p:sp>
    </p:spTree>
    <p:extLst>
      <p:ext uri="{BB962C8B-B14F-4D97-AF65-F5344CB8AC3E}">
        <p14:creationId xmlns:p14="http://schemas.microsoft.com/office/powerpoint/2010/main" val="24059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D15D7-1A65-4F1B-001A-FBCC7861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AA95-1872-7567-1359-9C16E96A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86" y="254286"/>
            <a:ext cx="10595428" cy="1325563"/>
          </a:xfrm>
        </p:spPr>
        <p:txBody>
          <a:bodyPr>
            <a:normAutofit/>
          </a:bodyPr>
          <a:lstStyle/>
          <a:p>
            <a:r>
              <a:rPr lang="en-GB" sz="3600" dirty="0"/>
              <a:t>Model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93868-462D-3D80-3017-8145EA01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86" y="1145089"/>
            <a:ext cx="10595428" cy="49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Initial structural model</a:t>
            </a:r>
          </a:p>
          <a:p>
            <a:r>
              <a:rPr lang="en-GB" sz="2400" dirty="0"/>
              <a:t>Unit cell and symmetry (crystal system, </a:t>
            </a:r>
            <a:br>
              <a:rPr lang="en-GB" sz="2400" dirty="0"/>
            </a:br>
            <a:r>
              <a:rPr lang="en-GB" sz="2400" dirty="0"/>
              <a:t>lattice centring, space group)</a:t>
            </a:r>
          </a:p>
          <a:p>
            <a:pPr lvl="1"/>
            <a:r>
              <a:rPr lang="en-GB" sz="2000" i="1" dirty="0"/>
              <a:t>a</a:t>
            </a:r>
            <a:r>
              <a:rPr lang="en-GB" sz="2000" dirty="0"/>
              <a:t>, </a:t>
            </a:r>
            <a:r>
              <a:rPr lang="en-GB" sz="2000" i="1" dirty="0"/>
              <a:t>b</a:t>
            </a:r>
            <a:r>
              <a:rPr lang="en-GB" sz="2000" dirty="0"/>
              <a:t>, </a:t>
            </a:r>
            <a:r>
              <a:rPr lang="en-GB" sz="2000" i="1" dirty="0"/>
              <a:t>c</a:t>
            </a:r>
            <a:r>
              <a:rPr lang="en-GB" sz="2000" dirty="0"/>
              <a:t>, </a:t>
            </a:r>
            <a:r>
              <a:rPr lang="en-GB" sz="2000" dirty="0">
                <a:latin typeface="Symbol" pitchFamily="2" charset="2"/>
              </a:rPr>
              <a:t>a</a:t>
            </a:r>
            <a:r>
              <a:rPr lang="en-GB" sz="2000" dirty="0"/>
              <a:t>, </a:t>
            </a:r>
            <a:r>
              <a:rPr lang="en-GB" sz="2000" dirty="0">
                <a:latin typeface="Symbol" pitchFamily="2" charset="2"/>
              </a:rPr>
              <a:t>b</a:t>
            </a:r>
            <a:r>
              <a:rPr lang="en-GB" sz="2000" dirty="0"/>
              <a:t>, </a:t>
            </a:r>
            <a:r>
              <a:rPr lang="en-GB" sz="2000" dirty="0">
                <a:latin typeface="Symbol" pitchFamily="2" charset="2"/>
              </a:rPr>
              <a:t>g</a:t>
            </a:r>
            <a:r>
              <a:rPr lang="en-GB" sz="2000" dirty="0"/>
              <a:t> </a:t>
            </a:r>
            <a:endParaRPr lang="en-GB" sz="2000" dirty="0">
              <a:latin typeface="Symbol" pitchFamily="2" charset="2"/>
            </a:endParaRPr>
          </a:p>
          <a:p>
            <a:pPr lvl="1"/>
            <a:r>
              <a:rPr lang="en-GB" sz="2000" i="1" dirty="0"/>
              <a:t>P</a:t>
            </a:r>
            <a:r>
              <a:rPr lang="en-GB" sz="2000" dirty="0"/>
              <a:t>, </a:t>
            </a:r>
            <a:r>
              <a:rPr lang="en-GB" sz="2000" i="1" dirty="0"/>
              <a:t>I</a:t>
            </a:r>
            <a:r>
              <a:rPr lang="en-GB" sz="2000" dirty="0"/>
              <a:t>, </a:t>
            </a:r>
            <a:r>
              <a:rPr lang="en-GB" sz="2000" i="1" dirty="0"/>
              <a:t>F</a:t>
            </a:r>
          </a:p>
          <a:p>
            <a:r>
              <a:rPr lang="en-GB" sz="2400" dirty="0"/>
              <a:t>Atomic contents and positions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For each atom:	species (</a:t>
            </a:r>
            <a:r>
              <a:rPr lang="en-GB" sz="2000" i="1" dirty="0"/>
              <a:t>f</a:t>
            </a:r>
            <a:r>
              <a:rPr lang="en-GB" sz="2000" baseline="-25000" dirty="0"/>
              <a:t>j</a:t>
            </a:r>
            <a:r>
              <a:rPr lang="en-GB" sz="2000" dirty="0"/>
              <a:t>)</a:t>
            </a:r>
            <a:br>
              <a:rPr lang="en-GB" sz="2000" dirty="0"/>
            </a:br>
            <a:r>
              <a:rPr lang="en-GB" sz="2000" dirty="0"/>
              <a:t>			position </a:t>
            </a:r>
            <a:r>
              <a:rPr lang="en-GB" sz="2000" i="1" dirty="0"/>
              <a:t>x</a:t>
            </a:r>
            <a:r>
              <a:rPr lang="en-GB" sz="2000" dirty="0"/>
              <a:t>, </a:t>
            </a:r>
            <a:r>
              <a:rPr lang="en-GB" sz="2000" i="1" dirty="0"/>
              <a:t>y</a:t>
            </a:r>
            <a:r>
              <a:rPr lang="en-GB" sz="2000" dirty="0"/>
              <a:t>, </a:t>
            </a:r>
            <a:r>
              <a:rPr lang="en-GB" sz="2000" i="1" dirty="0"/>
              <a:t>z</a:t>
            </a:r>
            <a:br>
              <a:rPr lang="en-GB" sz="2000" i="1" dirty="0"/>
            </a:br>
            <a:r>
              <a:rPr lang="en-GB" sz="2000" i="1" dirty="0"/>
              <a:t>			</a:t>
            </a:r>
            <a:r>
              <a:rPr lang="en-GB" sz="2000" dirty="0"/>
              <a:t>atomic displacement </a:t>
            </a:r>
            <a:r>
              <a:rPr lang="en-GB" sz="2000" i="1" dirty="0"/>
              <a:t>b</a:t>
            </a:r>
            <a:endParaRPr lang="en-GB" sz="24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2400" b="1" dirty="0"/>
              <a:t>Experimental model</a:t>
            </a:r>
          </a:p>
          <a:p>
            <a:r>
              <a:rPr lang="en-GB" sz="2400" dirty="0"/>
              <a:t>Diffractometer</a:t>
            </a:r>
          </a:p>
          <a:p>
            <a:r>
              <a:rPr lang="en-GB" sz="2400" dirty="0"/>
              <a:t>Data collection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705CF-4E99-6C39-D8A7-37997D30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483" y="669596"/>
            <a:ext cx="3377232" cy="264840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FB98B91-15D7-963C-58E9-8A2789F0A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82" y="3482905"/>
            <a:ext cx="3377232" cy="262175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F791AA-CF1C-F4A7-6C6E-EDD2627B0E65}"/>
              </a:ext>
            </a:extLst>
          </p:cNvPr>
          <p:cNvSpPr txBox="1"/>
          <p:nvPr/>
        </p:nvSpPr>
        <p:spPr>
          <a:xfrm>
            <a:off x="3572109" y="2244489"/>
            <a:ext cx="3188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↔︎ Positions of reflections︎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→ Systematic absences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590CB-10F1-D1F9-778A-0D14C97F02D3}"/>
              </a:ext>
            </a:extLst>
          </p:cNvPr>
          <p:cNvSpPr txBox="1"/>
          <p:nvPr/>
        </p:nvSpPr>
        <p:spPr>
          <a:xfrm>
            <a:off x="6096000" y="3577808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→ Intensities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88AFE-7A24-BFD8-7167-4EEE9502691D}"/>
              </a:ext>
            </a:extLst>
          </p:cNvPr>
          <p:cNvSpPr txBox="1"/>
          <p:nvPr/>
        </p:nvSpPr>
        <p:spPr>
          <a:xfrm>
            <a:off x="4557965" y="4845743"/>
            <a:ext cx="2701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Sample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Crystal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Sample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C09DC-47EC-0B0E-41D5-0B02B812831E}"/>
              </a:ext>
            </a:extLst>
          </p:cNvPr>
          <p:cNvSpPr txBox="1"/>
          <p:nvPr/>
        </p:nvSpPr>
        <p:spPr>
          <a:xfrm>
            <a:off x="1717282" y="5718236"/>
            <a:ext cx="617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↔ Intensities			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↔ Peak positions		↔ peak shapes</a:t>
            </a:r>
          </a:p>
        </p:txBody>
      </p:sp>
    </p:spTree>
    <p:extLst>
      <p:ext uri="{BB962C8B-B14F-4D97-AF65-F5344CB8AC3E}">
        <p14:creationId xmlns:p14="http://schemas.microsoft.com/office/powerpoint/2010/main" val="27265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ar panels">
            <a:extLst>
              <a:ext uri="{FF2B5EF4-FFF2-40B4-BE49-F238E27FC236}">
                <a16:creationId xmlns:a16="http://schemas.microsoft.com/office/drawing/2014/main" id="{3A05416D-62E3-5287-2B08-C67EBDC4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3" y="1723799"/>
            <a:ext cx="3272433" cy="21810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FDEBD-93D4-22BA-91B1-A223BF0E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Structure: Foundation of materials “design”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90B2-1AA4-82B4-49A6-8828AB61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08997"/>
            <a:ext cx="10515600" cy="1783878"/>
          </a:xfrm>
        </p:spPr>
        <p:txBody>
          <a:bodyPr>
            <a:normAutofit/>
          </a:bodyPr>
          <a:lstStyle/>
          <a:p>
            <a:r>
              <a:rPr lang="en-GB" sz="2200" dirty="0"/>
              <a:t>Solid state structure underpins function in materials, from conductivity to colour.</a:t>
            </a:r>
          </a:p>
          <a:p>
            <a:r>
              <a:rPr lang="en-GB" sz="2200" dirty="0"/>
              <a:t>Representations of solid-state structure are </a:t>
            </a:r>
            <a:r>
              <a:rPr lang="en-GB" sz="2200" b="1" dirty="0"/>
              <a:t>models</a:t>
            </a:r>
            <a:r>
              <a:rPr lang="en-GB" sz="2200" dirty="0"/>
              <a:t>, not direct observations.</a:t>
            </a:r>
          </a:p>
          <a:p>
            <a:r>
              <a:rPr lang="en-GB" sz="2200" dirty="0"/>
              <a:t>Accurate, truly representative structural models are vital </a:t>
            </a:r>
          </a:p>
          <a:p>
            <a:pPr marL="457200" lvl="1" indent="0">
              <a:buNone/>
            </a:pPr>
            <a:r>
              <a:rPr lang="en-GB" sz="2200" dirty="0">
                <a:sym typeface="Wingdings" pitchFamily="2" charset="2"/>
              </a:rPr>
              <a:t> </a:t>
            </a:r>
            <a:r>
              <a:rPr lang="en-GB" sz="2200" dirty="0"/>
              <a:t>Valid</a:t>
            </a:r>
            <a:r>
              <a:rPr lang="en-GB" sz="2200" b="1" dirty="0"/>
              <a:t> structure-property relationships</a:t>
            </a:r>
            <a:endParaRPr lang="en-GB" sz="2200" dirty="0"/>
          </a:p>
        </p:txBody>
      </p:sp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62457D37-598B-1B8D-958A-998874FCF8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693" y="1723799"/>
            <a:ext cx="2572646" cy="2377529"/>
          </a:xfrm>
          <a:prstGeom prst="rect">
            <a:avLst/>
          </a:prstGeom>
        </p:spPr>
      </p:pic>
      <p:pic>
        <p:nvPicPr>
          <p:cNvPr id="4" name="Picture 3" descr="A green and red cubes with red balls&#10;&#10;AI-generated content may be incorrect.">
            <a:extLst>
              <a:ext uri="{FF2B5EF4-FFF2-40B4-BE49-F238E27FC236}">
                <a16:creationId xmlns:a16="http://schemas.microsoft.com/office/drawing/2014/main" id="{B3DF5CB7-138E-3D95-3428-D9EA4820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54" y="1590308"/>
            <a:ext cx="2552700" cy="2478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10AA41-6005-B865-E9B4-677BC83594FF}"/>
              </a:ext>
            </a:extLst>
          </p:cNvPr>
          <p:cNvSpPr txBox="1"/>
          <p:nvPr/>
        </p:nvSpPr>
        <p:spPr>
          <a:xfrm>
            <a:off x="1554601" y="4129792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3ABA3-8A10-2B4D-9B4C-BDE2F198405C}"/>
              </a:ext>
            </a:extLst>
          </p:cNvPr>
          <p:cNvSpPr txBox="1"/>
          <p:nvPr/>
        </p:nvSpPr>
        <p:spPr>
          <a:xfrm>
            <a:off x="4923688" y="4129792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D5F3CA-05CB-91B6-4FA0-9582434BFC67}"/>
              </a:ext>
            </a:extLst>
          </p:cNvPr>
          <p:cNvSpPr txBox="1"/>
          <p:nvPr/>
        </p:nvSpPr>
        <p:spPr>
          <a:xfrm>
            <a:off x="7666720" y="412979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Function</a:t>
            </a:r>
            <a:r>
              <a:rPr lang="en-GB" sz="2400" dirty="0"/>
              <a:t> and </a:t>
            </a:r>
            <a:r>
              <a:rPr lang="en-GB" sz="2400" b="1" dirty="0"/>
              <a:t>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B310F-2E6A-128A-8F16-43433E900BA3}"/>
              </a:ext>
            </a:extLst>
          </p:cNvPr>
          <p:cNvSpPr txBox="1"/>
          <p:nvPr/>
        </p:nvSpPr>
        <p:spPr>
          <a:xfrm>
            <a:off x="6631207" y="6194662"/>
            <a:ext cx="516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S. A. Kulkarni </a:t>
            </a:r>
            <a:r>
              <a:rPr lang="en-GB" sz="1600" i="1" dirty="0"/>
              <a:t>et al</a:t>
            </a:r>
            <a:r>
              <a:rPr lang="en-GB" sz="1600" dirty="0"/>
              <a:t>., </a:t>
            </a:r>
            <a:r>
              <a:rPr lang="en-GB" sz="1600" i="1" dirty="0"/>
              <a:t>J. Mater. Chem. A</a:t>
            </a:r>
            <a:r>
              <a:rPr lang="en-GB" sz="1600" dirty="0"/>
              <a:t>, 2014, </a:t>
            </a:r>
            <a:r>
              <a:rPr lang="en-GB" sz="1600" b="1" dirty="0"/>
              <a:t>2</a:t>
            </a:r>
            <a:r>
              <a:rPr lang="en-GB" sz="1600" dirty="0"/>
              <a:t>, 9221.</a:t>
            </a:r>
          </a:p>
        </p:txBody>
      </p:sp>
    </p:spTree>
    <p:extLst>
      <p:ext uri="{BB962C8B-B14F-4D97-AF65-F5344CB8AC3E}">
        <p14:creationId xmlns:p14="http://schemas.microsoft.com/office/powerpoint/2010/main" val="218922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3256-9262-B8A5-9C0A-58FF343A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FFC09-1176-9A6A-03C9-8CA691192F90}"/>
              </a:ext>
            </a:extLst>
          </p:cNvPr>
          <p:cNvSpPr txBox="1"/>
          <p:nvPr/>
        </p:nvSpPr>
        <p:spPr>
          <a:xfrm>
            <a:off x="1326044" y="2919413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8FD7E-7A51-E80D-8525-78AD06097CC9}"/>
              </a:ext>
            </a:extLst>
          </p:cNvPr>
          <p:cNvSpPr txBox="1"/>
          <p:nvPr/>
        </p:nvSpPr>
        <p:spPr>
          <a:xfrm>
            <a:off x="778619" y="1063092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Least squares</a:t>
            </a:r>
          </a:p>
          <a:p>
            <a:r>
              <a:rPr lang="en-GB" sz="2400" dirty="0"/>
              <a:t>minimisation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D71720-262A-0FE4-4CA8-6A2F59C04D6B}"/>
                  </a:ext>
                </a:extLst>
              </p:cNvPr>
              <p:cNvSpPr txBox="1"/>
              <p:nvPr/>
            </p:nvSpPr>
            <p:spPr>
              <a:xfrm>
                <a:off x="1247034" y="4074813"/>
                <a:ext cx="853019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/>
                  <a:t>S – </a:t>
                </a:r>
                <a:r>
                  <a:rPr lang="en-GB" dirty="0"/>
                  <a:t>goodness of fit			</a:t>
                </a:r>
                <a:r>
                  <a:rPr lang="en-GB" i="1" dirty="0"/>
                  <a:t>F</a:t>
                </a:r>
                <a:r>
                  <a:rPr lang="en-GB" dirty="0"/>
                  <a:t> – structure factor</a:t>
                </a:r>
              </a:p>
              <a:p>
                <a:r>
                  <a:rPr lang="en-GB" i="1" dirty="0" err="1"/>
                  <a:t>i</a:t>
                </a:r>
                <a:r>
                  <a:rPr lang="en-GB" dirty="0"/>
                  <a:t> – data points in profile			</a:t>
                </a:r>
                <a:r>
                  <a:rPr lang="en-GB" i="1" dirty="0"/>
                  <a:t>K</a:t>
                </a:r>
                <a:r>
                  <a:rPr lang="en-GB" dirty="0"/>
                  <a:t> – </a:t>
                </a:r>
                <a:r>
                  <a:rPr lang="en-GB" i="1" dirty="0" err="1"/>
                  <a:t>hkl</a:t>
                </a:r>
                <a:endParaRPr lang="en-GB" i="1" dirty="0"/>
              </a:p>
              <a:p>
                <a:r>
                  <a:rPr lang="en-GB" i="1" dirty="0"/>
                  <a:t>w</a:t>
                </a:r>
                <a:r>
                  <a:rPr lang="en-GB" dirty="0"/>
                  <a:t> – weight				</a:t>
                </a:r>
                <a:r>
                  <a:rPr lang="en-GB" i="1" dirty="0"/>
                  <a:t>s</a:t>
                </a:r>
                <a:r>
                  <a:rPr lang="en-GB" dirty="0"/>
                  <a:t> – scale factor</a:t>
                </a:r>
              </a:p>
              <a:p>
                <a:r>
                  <a:rPr lang="en-GB" i="1" dirty="0" err="1"/>
                  <a:t>y</a:t>
                </a:r>
                <a:r>
                  <a:rPr lang="en-GB" i="1" baseline="-25000" dirty="0" err="1"/>
                  <a:t>o</a:t>
                </a:r>
                <a:r>
                  <a:rPr lang="en-GB" dirty="0"/>
                  <a:t> – observed intensity			</a:t>
                </a:r>
                <a:r>
                  <a:rPr lang="en-GB" i="1" dirty="0"/>
                  <a:t>L</a:t>
                </a:r>
                <a:r>
                  <a:rPr lang="en-GB" dirty="0"/>
                  <a:t> – Lorentz polarisation factor</a:t>
                </a:r>
              </a:p>
              <a:p>
                <a:r>
                  <a:rPr lang="en-GB" i="1" dirty="0" err="1"/>
                  <a:t>y</a:t>
                </a:r>
                <a:r>
                  <a:rPr lang="en-GB" baseline="-25000" dirty="0" err="1"/>
                  <a:t>c</a:t>
                </a:r>
                <a:r>
                  <a:rPr lang="en-GB" dirty="0"/>
                  <a:t> – calculated intensity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–2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– peak shape function </a:t>
                </a:r>
                <a:r>
                  <a:rPr lang="en-GB" i="1" dirty="0" err="1"/>
                  <a:t>y</a:t>
                </a:r>
                <a:r>
                  <a:rPr lang="en-GB" baseline="-25000" dirty="0" err="1"/>
                  <a:t>b</a:t>
                </a:r>
                <a:r>
                  <a:rPr lang="en-GB" dirty="0"/>
                  <a:t> – background intensity 			</a:t>
                </a:r>
                <a:r>
                  <a:rPr lang="en-GB" i="1" dirty="0"/>
                  <a:t>P</a:t>
                </a:r>
                <a:r>
                  <a:rPr lang="en-GB" dirty="0"/>
                  <a:t> – preferred orientation function</a:t>
                </a:r>
              </a:p>
              <a:p>
                <a:r>
                  <a:rPr lang="en-GB" dirty="0"/>
                  <a:t>					</a:t>
                </a:r>
                <a:r>
                  <a:rPr lang="en-GB" i="1" dirty="0"/>
                  <a:t>A</a:t>
                </a:r>
                <a:r>
                  <a:rPr lang="en-GB" dirty="0"/>
                  <a:t> – absorption (function)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D71720-262A-0FE4-4CA8-6A2F59C04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034" y="4074813"/>
                <a:ext cx="8530196" cy="2031325"/>
              </a:xfrm>
              <a:prstGeom prst="rect">
                <a:avLst/>
              </a:prstGeom>
              <a:blipFill>
                <a:blip r:embed="rId2"/>
                <a:stretch>
                  <a:fillRect l="-595" t="-1242" b="-3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151BA-9C81-4888-EF7E-E21CBA4448A3}"/>
                  </a:ext>
                </a:extLst>
              </p:cNvPr>
              <p:cNvSpPr txBox="1"/>
              <p:nvPr/>
            </p:nvSpPr>
            <p:spPr>
              <a:xfrm>
                <a:off x="3090063" y="939997"/>
                <a:ext cx="4985496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8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GB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  <m: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–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151BA-9C81-4888-EF7E-E21CBA44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063" y="939997"/>
                <a:ext cx="4985496" cy="1137876"/>
              </a:xfrm>
              <a:prstGeom prst="rect">
                <a:avLst/>
              </a:prstGeom>
              <a:blipFill>
                <a:blip r:embed="rId3"/>
                <a:stretch>
                  <a:fillRect t="-128571" b="-180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71F883-3C2E-0BB5-DA40-48DBA4E4B87D}"/>
                  </a:ext>
                </a:extLst>
              </p:cNvPr>
              <p:cNvSpPr txBox="1"/>
              <p:nvPr/>
            </p:nvSpPr>
            <p:spPr>
              <a:xfrm>
                <a:off x="8267513" y="969105"/>
                <a:ext cx="3019434" cy="1309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Usual weighting scheme for PXRD: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GB" dirty="0"/>
              </a:p>
              <a:p>
                <a:r>
                  <a:rPr lang="en-GB" dirty="0">
                    <a:latin typeface="Symbol" pitchFamily="2" charset="2"/>
                  </a:rPr>
                  <a:t>s</a:t>
                </a:r>
                <a:r>
                  <a:rPr lang="en-GB" dirty="0"/>
                  <a:t> is standard uncertainty on the measured data point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71F883-3C2E-0BB5-DA40-48DBA4E4B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13" y="969105"/>
                <a:ext cx="3019434" cy="1309910"/>
              </a:xfrm>
              <a:prstGeom prst="rect">
                <a:avLst/>
              </a:prstGeom>
              <a:blipFill>
                <a:blip r:embed="rId4"/>
                <a:stretch>
                  <a:fillRect l="-1255" t="-18269" r="-3347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F037FF-A4A3-95E4-956A-4E7E69F005D0}"/>
                  </a:ext>
                </a:extLst>
              </p:cNvPr>
              <p:cNvSpPr txBox="1"/>
              <p:nvPr/>
            </p:nvSpPr>
            <p:spPr>
              <a:xfrm>
                <a:off x="2903355" y="2582463"/>
                <a:ext cx="6873875" cy="113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–2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F037FF-A4A3-95E4-956A-4E7E69F0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55" y="2582463"/>
                <a:ext cx="6873875" cy="1135567"/>
              </a:xfrm>
              <a:prstGeom prst="rect">
                <a:avLst/>
              </a:prstGeom>
              <a:blipFill>
                <a:blip r:embed="rId5"/>
                <a:stretch>
                  <a:fillRect t="-131111" b="-18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129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59" y="1638214"/>
            <a:ext cx="7335103" cy="4705165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Bragg’s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6596" y="1736856"/>
            <a:ext cx="149952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Parallel X-rays</a:t>
            </a:r>
          </a:p>
          <a:p>
            <a:pPr algn="ctr"/>
            <a:r>
              <a:rPr lang="en-GB" dirty="0"/>
              <a:t>wavelength </a:t>
            </a:r>
            <a:r>
              <a:rPr lang="en-GB" dirty="0">
                <a:latin typeface="Symbol" charset="2"/>
                <a:ea typeface="Symbol" charset="2"/>
                <a:cs typeface="Symbol" charset="2"/>
              </a:rPr>
              <a:t>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717785" y="5156598"/>
            <a:ext cx="1735809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Crystal planes</a:t>
            </a:r>
          </a:p>
          <a:p>
            <a:pPr algn="r"/>
            <a:r>
              <a:rPr lang="en-GB" sz="2000" dirty="0"/>
              <a:t>(</a:t>
            </a:r>
            <a:r>
              <a:rPr lang="en-GB" sz="2000" dirty="0" err="1"/>
              <a:t>hkl</a:t>
            </a:r>
            <a:r>
              <a:rPr lang="en-GB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3105" y="1968286"/>
                <a:ext cx="2905795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𝜆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=2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  <m:t>sin</m:t>
                          </m:r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3200" dirty="0">
                  <a:latin typeface="Symbol" charset="2"/>
                  <a:ea typeface="Symbol" charset="2"/>
                  <a:cs typeface="Symbol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05" y="1968286"/>
                <a:ext cx="2905795" cy="584775"/>
              </a:xfrm>
              <a:prstGeom prst="rect">
                <a:avLst/>
              </a:prstGeom>
              <a:blipFill>
                <a:blip r:embed="rId4"/>
                <a:stretch>
                  <a:fillRect l="-862" b="-6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64620" y="4479975"/>
            <a:ext cx="161794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path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F4546-08D4-5542-8D24-B2B3D65AF485}"/>
              </a:ext>
            </a:extLst>
          </p:cNvPr>
          <p:cNvSpPr txBox="1"/>
          <p:nvPr/>
        </p:nvSpPr>
        <p:spPr>
          <a:xfrm>
            <a:off x="6053571" y="588658"/>
            <a:ext cx="3737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Remember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For constructive interference, PD = </a:t>
            </a:r>
            <a:r>
              <a:rPr lang="en-GB" dirty="0" err="1"/>
              <a:t>n</a:t>
            </a:r>
            <a:r>
              <a:rPr lang="en-GB" dirty="0" err="1">
                <a:latin typeface="Symbol" pitchFamily="2" charset="2"/>
              </a:rPr>
              <a:t>l</a:t>
            </a:r>
            <a:endParaRPr lang="en-GB" dirty="0"/>
          </a:p>
          <a:p>
            <a:r>
              <a:rPr lang="en-GB" dirty="0"/>
              <a:t>For our purposes, n =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CEA4C2-C3BE-BA4B-9A42-F5AEBC0A88C0}"/>
              </a:ext>
            </a:extLst>
          </p:cNvPr>
          <p:cNvGrpSpPr/>
          <p:nvPr/>
        </p:nvGrpSpPr>
        <p:grpSpPr>
          <a:xfrm>
            <a:off x="2456159" y="2760313"/>
            <a:ext cx="7335103" cy="3329512"/>
            <a:chOff x="932157" y="2830656"/>
            <a:chExt cx="7335103" cy="332951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FD22AC-CD2F-C145-80FD-B708B7231107}"/>
                </a:ext>
              </a:extLst>
            </p:cNvPr>
            <p:cNvGrpSpPr/>
            <p:nvPr/>
          </p:nvGrpSpPr>
          <p:grpSpPr>
            <a:xfrm>
              <a:off x="932157" y="2830656"/>
              <a:ext cx="7335103" cy="3329512"/>
              <a:chOff x="932157" y="2898499"/>
              <a:chExt cx="7335103" cy="332951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0DA5E3-6B2C-C040-ADFD-B55C6E4452D8}"/>
                  </a:ext>
                </a:extLst>
              </p:cNvPr>
              <p:cNvGrpSpPr/>
              <p:nvPr/>
            </p:nvGrpSpPr>
            <p:grpSpPr>
              <a:xfrm>
                <a:off x="932157" y="2898499"/>
                <a:ext cx="7335103" cy="3329512"/>
                <a:chOff x="-1340367" y="2898499"/>
                <a:chExt cx="7335103" cy="332951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BBBB870-8D06-2043-A8A6-FA8E64C03393}"/>
                    </a:ext>
                  </a:extLst>
                </p:cNvPr>
                <p:cNvSpPr/>
                <p:nvPr/>
              </p:nvSpPr>
              <p:spPr>
                <a:xfrm>
                  <a:off x="-1340367" y="2898499"/>
                  <a:ext cx="7335103" cy="332951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15" name="Picture 14" descr="Chart, polygon&#10;&#10;Description automatically generated">
                  <a:extLst>
                    <a:ext uri="{FF2B5EF4-FFF2-40B4-BE49-F238E27FC236}">
                      <a16:creationId xmlns:a16="http://schemas.microsoft.com/office/drawing/2014/main" id="{1D13A82E-CB33-444C-930D-E7A7A779C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201912" y="3059873"/>
                  <a:ext cx="4355885" cy="2960437"/>
                </a:xfrm>
                <a:prstGeom prst="rect">
                  <a:avLst/>
                </a:prstGeom>
              </p:spPr>
            </p:pic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DAE21F2-EE6D-754A-BA42-367E456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7129" y="4246756"/>
                <a:ext cx="0" cy="1401009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F6AB4-8E9F-2644-B30F-A73A207B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4471204" y="5079834"/>
                    <a:ext cx="65203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h𝑘𝑙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D8F6AB4-8E9F-2644-B30F-A73A207B3A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1204" y="5079834"/>
                    <a:ext cx="6520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861957-F1C5-9543-879C-8A2AFAA87D77}"/>
                </a:ext>
              </a:extLst>
            </p:cNvPr>
            <p:cNvSpPr txBox="1"/>
            <p:nvPr/>
          </p:nvSpPr>
          <p:spPr>
            <a:xfrm>
              <a:off x="3055313" y="5681799"/>
              <a:ext cx="445956" cy="369332"/>
            </a:xfrm>
            <a:custGeom>
              <a:avLst/>
              <a:gdLst>
                <a:gd name="connsiteX0" fmla="*/ 0 w 445956"/>
                <a:gd name="connsiteY0" fmla="*/ 0 h 369332"/>
                <a:gd name="connsiteX1" fmla="*/ 445956 w 445956"/>
                <a:gd name="connsiteY1" fmla="*/ 0 h 369332"/>
                <a:gd name="connsiteX2" fmla="*/ 445956 w 445956"/>
                <a:gd name="connsiteY2" fmla="*/ 369332 h 369332"/>
                <a:gd name="connsiteX3" fmla="*/ 0 w 445956"/>
                <a:gd name="connsiteY3" fmla="*/ 369332 h 369332"/>
                <a:gd name="connsiteX4" fmla="*/ 0 w 44595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956" h="369332" extrusionOk="0">
                  <a:moveTo>
                    <a:pt x="0" y="0"/>
                  </a:moveTo>
                  <a:cubicBezTo>
                    <a:pt x="132813" y="12198"/>
                    <a:pt x="271761" y="-10266"/>
                    <a:pt x="445956" y="0"/>
                  </a:cubicBezTo>
                  <a:cubicBezTo>
                    <a:pt x="451282" y="129677"/>
                    <a:pt x="445497" y="193553"/>
                    <a:pt x="445956" y="369332"/>
                  </a:cubicBezTo>
                  <a:cubicBezTo>
                    <a:pt x="235803" y="374780"/>
                    <a:pt x="102401" y="390401"/>
                    <a:pt x="0" y="369332"/>
                  </a:cubicBezTo>
                  <a:cubicBezTo>
                    <a:pt x="18359" y="207223"/>
                    <a:pt x="-10307" y="177307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PD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0606CE-6C6E-4F4E-B4DE-70560253941F}"/>
                  </a:ext>
                </a:extLst>
              </p:cNvPr>
              <p:cNvSpPr txBox="1"/>
              <p:nvPr/>
            </p:nvSpPr>
            <p:spPr>
              <a:xfrm>
                <a:off x="7115643" y="2981935"/>
                <a:ext cx="2088777" cy="756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𝑃𝐷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h𝑘𝑙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0606CE-6C6E-4F4E-B4DE-705602539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43" y="2981935"/>
                <a:ext cx="2088777" cy="756361"/>
              </a:xfrm>
              <a:prstGeom prst="rect">
                <a:avLst/>
              </a:prstGeom>
              <a:blipFill>
                <a:blip r:embed="rId7"/>
                <a:stretch>
                  <a:fillRect t="-67213" b="-655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BD70A6-7EB9-B44B-BC64-A3306F7CB281}"/>
                  </a:ext>
                </a:extLst>
              </p:cNvPr>
              <p:cNvSpPr txBox="1"/>
              <p:nvPr/>
            </p:nvSpPr>
            <p:spPr>
              <a:xfrm>
                <a:off x="7552796" y="3733051"/>
                <a:ext cx="176836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𝑃𝐷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BD70A6-7EB9-B44B-BC64-A3306F7C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796" y="3733051"/>
                <a:ext cx="1768368" cy="609077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C57324-5D2B-5B43-8B8D-AAB96434B20D}"/>
                  </a:ext>
                </a:extLst>
              </p:cNvPr>
              <p:cNvSpPr txBox="1"/>
              <p:nvPr/>
            </p:nvSpPr>
            <p:spPr>
              <a:xfrm>
                <a:off x="7556985" y="4393172"/>
                <a:ext cx="1896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C57324-5D2B-5B43-8B8D-AAB96434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85" y="4393172"/>
                <a:ext cx="18966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B0A93C9-D160-CB4E-B224-5C1FD05B1A7E}"/>
              </a:ext>
            </a:extLst>
          </p:cNvPr>
          <p:cNvSpPr txBox="1"/>
          <p:nvPr/>
        </p:nvSpPr>
        <p:spPr>
          <a:xfrm>
            <a:off x="7196062" y="4853592"/>
            <a:ext cx="248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For constructive interference, PD = </a:t>
            </a:r>
            <a:r>
              <a:rPr lang="en-GB" sz="1400" dirty="0" err="1"/>
              <a:t>n</a:t>
            </a:r>
            <a:r>
              <a:rPr lang="en-GB" sz="1400" dirty="0" err="1">
                <a:latin typeface="Symbol" pitchFamily="2" charset="2"/>
              </a:rPr>
              <a:t>l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52ED34-0D63-3246-A66E-A80E0A1ABB05}"/>
                  </a:ext>
                </a:extLst>
              </p:cNvPr>
              <p:cNvSpPr txBox="1"/>
              <p:nvPr/>
            </p:nvSpPr>
            <p:spPr>
              <a:xfrm>
                <a:off x="7734450" y="5401247"/>
                <a:ext cx="1711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52ED34-0D63-3246-A66E-A80E0A1A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50" y="5401247"/>
                <a:ext cx="17111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28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33C585-0FAF-DF4C-96D2-5E680E8C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75" y="495715"/>
            <a:ext cx="8367580" cy="586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B159B-3452-194D-AA99-A887E7B49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95" y="1080576"/>
            <a:ext cx="2001876" cy="15698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4B0995-5D6D-BB47-AC34-612BAAB39C75}"/>
              </a:ext>
            </a:extLst>
          </p:cNvPr>
          <p:cNvGrpSpPr/>
          <p:nvPr/>
        </p:nvGrpSpPr>
        <p:grpSpPr>
          <a:xfrm>
            <a:off x="6359283" y="1080576"/>
            <a:ext cx="2895600" cy="1200329"/>
            <a:chOff x="4594671" y="1570838"/>
            <a:chExt cx="2895600" cy="12003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FCA4C0-E707-314F-81F1-5DE80996CC08}"/>
                </a:ext>
              </a:extLst>
            </p:cNvPr>
            <p:cNvGrpSpPr/>
            <p:nvPr/>
          </p:nvGrpSpPr>
          <p:grpSpPr>
            <a:xfrm>
              <a:off x="4694064" y="1570838"/>
              <a:ext cx="2796207" cy="1200329"/>
              <a:chOff x="7394714" y="3367850"/>
              <a:chExt cx="2796207" cy="12003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BE712-6026-8C4E-B2E4-22A405E34018}"/>
                  </a:ext>
                </a:extLst>
              </p:cNvPr>
              <p:cNvSpPr txBox="1"/>
              <p:nvPr/>
            </p:nvSpPr>
            <p:spPr>
              <a:xfrm>
                <a:off x="7620000" y="3367850"/>
                <a:ext cx="25709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experimental dataset</a:t>
                </a:r>
                <a:b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calculated pattern</a:t>
                </a:r>
                <a:b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b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reflection (</a:t>
                </a:r>
                <a:r>
                  <a:rPr lang="en-GB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hkl</a:t>
                </a: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) position 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E3BF75-A75B-EC44-83DA-523B23E1D35E}"/>
                  </a:ext>
                </a:extLst>
              </p:cNvPr>
              <p:cNvSpPr/>
              <p:nvPr/>
            </p:nvSpPr>
            <p:spPr>
              <a:xfrm>
                <a:off x="7394714" y="3500439"/>
                <a:ext cx="130658" cy="130658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3265F9-250D-AD4A-80E9-D77D02216ABF}"/>
                </a:ext>
              </a:extLst>
            </p:cNvPr>
            <p:cNvCxnSpPr/>
            <p:nvPr/>
          </p:nvCxnSpPr>
          <p:spPr>
            <a:xfrm>
              <a:off x="4601297" y="2054087"/>
              <a:ext cx="3550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A84FDE-8E8F-7643-B767-C996E878B33C}"/>
                </a:ext>
              </a:extLst>
            </p:cNvPr>
            <p:cNvCxnSpPr/>
            <p:nvPr/>
          </p:nvCxnSpPr>
          <p:spPr>
            <a:xfrm>
              <a:off x="4594671" y="2325757"/>
              <a:ext cx="35501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C9A645-2A9D-5A41-A601-C62B291E10F5}"/>
                </a:ext>
              </a:extLst>
            </p:cNvPr>
            <p:cNvCxnSpPr>
              <a:cxnSpLocks/>
            </p:cNvCxnSpPr>
            <p:nvPr/>
          </p:nvCxnSpPr>
          <p:spPr>
            <a:xfrm>
              <a:off x="4780200" y="249803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EB65F4-A721-004B-8BC2-12BBBC0E1493}"/>
              </a:ext>
            </a:extLst>
          </p:cNvPr>
          <p:cNvSpPr txBox="1"/>
          <p:nvPr/>
        </p:nvSpPr>
        <p:spPr>
          <a:xfrm>
            <a:off x="3656095" y="2614822"/>
            <a:ext cx="235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Silicon crystal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FF436-9390-F2F1-9A0B-FA1C3A3802F1}"/>
              </a:ext>
            </a:extLst>
          </p:cNvPr>
          <p:cNvSpPr txBox="1"/>
          <p:nvPr/>
        </p:nvSpPr>
        <p:spPr>
          <a:xfrm>
            <a:off x="7487546" y="5607948"/>
            <a:ext cx="2573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Pat Woodward’s (OSU)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Rietveld refinement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A98A23A1-7B8B-0862-F7B2-16857FDFC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238" y="4657309"/>
            <a:ext cx="17049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9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8A28-726A-DF0E-2CBF-4D7261AE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structural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91623-37A5-1E6B-8F3D-47A1F370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89"/>
            <a:ext cx="5571308" cy="50193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Crystal structures</a:t>
            </a:r>
          </a:p>
          <a:p>
            <a:pPr lvl="1"/>
            <a:r>
              <a:rPr lang="en-GB" dirty="0"/>
              <a:t>BYO – determined from diffraction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>
                <a:hlinkClick r:id="rId3"/>
              </a:rPr>
              <a:t>ICSD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CSD</a:t>
            </a:r>
            <a:endParaRPr lang="en-GB" dirty="0"/>
          </a:p>
          <a:p>
            <a:pPr lvl="1">
              <a:spcAft>
                <a:spcPts val="1200"/>
              </a:spcAft>
            </a:pPr>
            <a:r>
              <a:rPr lang="en-GB" dirty="0">
                <a:hlinkClick r:id="rId5"/>
              </a:rPr>
              <a:t>COD</a:t>
            </a:r>
            <a:endParaRPr lang="en-GB" dirty="0"/>
          </a:p>
          <a:p>
            <a:pPr lvl="1">
              <a:spcAft>
                <a:spcPts val="1200"/>
              </a:spcAft>
            </a:pPr>
            <a:r>
              <a:rPr lang="en-GB" dirty="0"/>
              <a:t>PDB, minerals, incommensurate</a:t>
            </a:r>
          </a:p>
          <a:p>
            <a:pPr lvl="1"/>
            <a:r>
              <a:rPr lang="en-GB" dirty="0">
                <a:hlinkClick r:id="rId6"/>
              </a:rPr>
              <a:t>Materials Project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PCOD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OQMD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60A516-72B4-6B5D-8B9D-FB533A697470}"/>
              </a:ext>
            </a:extLst>
          </p:cNvPr>
          <p:cNvSpPr txBox="1">
            <a:spLocks/>
          </p:cNvSpPr>
          <p:nvPr/>
        </p:nvSpPr>
        <p:spPr>
          <a:xfrm>
            <a:off x="6831874" y="2758540"/>
            <a:ext cx="5360126" cy="2474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Diffraction data</a:t>
            </a:r>
          </a:p>
          <a:p>
            <a:pPr lvl="1"/>
            <a:r>
              <a:rPr lang="en-GB" dirty="0">
                <a:hlinkClick r:id="rId9"/>
              </a:rPr>
              <a:t>ICDD</a:t>
            </a:r>
            <a:r>
              <a:rPr lang="en-GB" dirty="0"/>
              <a:t> (PDF-4/5+, etc.)</a:t>
            </a:r>
          </a:p>
          <a:p>
            <a:pPr lvl="1"/>
            <a:r>
              <a:rPr lang="en-GB" dirty="0">
                <a:hlinkClick r:id="rId10"/>
              </a:rPr>
              <a:t>P2D2</a:t>
            </a:r>
            <a:r>
              <a:rPr lang="en-GB" dirty="0"/>
              <a:t> (from PCOD)</a:t>
            </a:r>
          </a:p>
          <a:p>
            <a:pPr lvl="1"/>
            <a:r>
              <a:rPr lang="en-GB" dirty="0"/>
              <a:t>BYO </a:t>
            </a:r>
          </a:p>
          <a:p>
            <a:pPr marL="457200" lvl="1" indent="0">
              <a:buNone/>
            </a:pPr>
            <a:r>
              <a:rPr lang="en-GB" dirty="0"/>
              <a:t>	– collect data	</a:t>
            </a:r>
          </a:p>
          <a:p>
            <a:pPr marL="457200" lvl="1" indent="0">
              <a:buNone/>
            </a:pPr>
            <a:r>
              <a:rPr lang="en-GB" dirty="0"/>
              <a:t>	– from crystal structures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66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D7CB5-DE80-7348-B54B-94794C2B000C}"/>
              </a:ext>
            </a:extLst>
          </p:cNvPr>
          <p:cNvSpPr txBox="1"/>
          <p:nvPr/>
        </p:nvSpPr>
        <p:spPr>
          <a:xfrm>
            <a:off x="1339441" y="2606040"/>
            <a:ext cx="9513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github.com</a:t>
            </a:r>
            <a:r>
              <a:rPr lang="en-GB" sz="3200" dirty="0"/>
              <a:t>/</a:t>
            </a:r>
            <a:r>
              <a:rPr lang="en-GB" sz="3200" dirty="0" err="1"/>
              <a:t>rsc</a:t>
            </a:r>
            <a:r>
              <a:rPr lang="en-GB" sz="3200" dirty="0"/>
              <a:t>-solid-data/</a:t>
            </a:r>
            <a:r>
              <a:rPr lang="en-GB" sz="3200" dirty="0" err="1"/>
              <a:t>data_diffn_crystals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6358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0482-1AC6-4291-60E7-86279DE2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XRD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D0538-DA66-F453-88B1-DB22FB3A2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GB" dirty="0"/>
              <a:t>Be aware of where the </a:t>
            </a:r>
            <a:r>
              <a:rPr lang="en-GB" dirty="0" err="1"/>
              <a:t>cifs</a:t>
            </a:r>
            <a:r>
              <a:rPr lang="en-GB" dirty="0"/>
              <a:t> are from</a:t>
            </a:r>
          </a:p>
          <a:p>
            <a:pPr lvl="1"/>
            <a:r>
              <a:rPr lang="en-GB" dirty="0"/>
              <a:t>Experimental conditions</a:t>
            </a:r>
          </a:p>
          <a:p>
            <a:pPr lvl="1"/>
            <a:r>
              <a:rPr lang="en-GB" dirty="0"/>
              <a:t>Comparability of molecular simulations</a:t>
            </a:r>
          </a:p>
          <a:p>
            <a:pPr lvl="1"/>
            <a:endParaRPr lang="en-GB" dirty="0"/>
          </a:p>
          <a:p>
            <a:r>
              <a:rPr lang="en-GB" dirty="0"/>
              <a:t>Be aware of where the experimental data is from</a:t>
            </a:r>
          </a:p>
          <a:p>
            <a:pPr lvl="1"/>
            <a:r>
              <a:rPr lang="en-GB" dirty="0"/>
              <a:t>Experimental conditions</a:t>
            </a:r>
          </a:p>
          <a:p>
            <a:pPr lvl="1"/>
            <a:r>
              <a:rPr lang="en-GB" dirty="0"/>
              <a:t>Sample compositions (guest inclusion, compositional variation)</a:t>
            </a:r>
          </a:p>
          <a:p>
            <a:pPr lvl="1"/>
            <a:r>
              <a:rPr lang="en-GB" dirty="0"/>
              <a:t>Sample effects (size, preferred orientation, absorption, phase purity)</a:t>
            </a:r>
          </a:p>
          <a:p>
            <a:pPr lvl="1"/>
            <a:r>
              <a:rPr lang="en-GB" dirty="0"/>
              <a:t>Instrumental considerations (broadening, </a:t>
            </a:r>
            <a:r>
              <a:rPr lang="en-GB" dirty="0" err="1"/>
              <a:t>Lp</a:t>
            </a:r>
            <a:r>
              <a:rPr lang="en-GB" dirty="0"/>
              <a:t>, optics)</a:t>
            </a:r>
          </a:p>
          <a:p>
            <a:pPr lvl="1"/>
            <a:r>
              <a:rPr lang="en-GB" dirty="0"/>
              <a:t>Structural effects (order/disorder, symmetry, phase transitions)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07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12974-FA2D-5B36-5009-A4B44BB1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5AA8-6903-CEE0-9174-277C49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XRD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9F3DB-58D6-F49D-352B-F6B6A303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600" cy="4486275"/>
          </a:xfrm>
        </p:spPr>
        <p:txBody>
          <a:bodyPr/>
          <a:lstStyle/>
          <a:p>
            <a:endParaRPr lang="en-GB" sz="3600" dirty="0"/>
          </a:p>
          <a:p>
            <a:r>
              <a:rPr lang="en-GB" sz="3200" dirty="0"/>
              <a:t>Try the unit cell and space group</a:t>
            </a:r>
          </a:p>
          <a:p>
            <a:pPr lvl="1"/>
            <a:r>
              <a:rPr lang="en-GB" sz="2800" dirty="0"/>
              <a:t>Structureless refinement – no atoms, arbitrary intensities</a:t>
            </a:r>
          </a:p>
          <a:p>
            <a:pPr lvl="1"/>
            <a:r>
              <a:rPr lang="en-GB" sz="2800" dirty="0"/>
              <a:t>Le Bail or Pawley</a:t>
            </a:r>
          </a:p>
          <a:p>
            <a:pPr lvl="1"/>
            <a:endParaRPr lang="en-GB" sz="2800" dirty="0"/>
          </a:p>
          <a:p>
            <a:r>
              <a:rPr lang="en-GB" sz="3200" dirty="0"/>
              <a:t>Try a refinement</a:t>
            </a:r>
          </a:p>
          <a:p>
            <a:pPr lvl="1"/>
            <a:r>
              <a:rPr lang="en-GB" sz="2800" dirty="0"/>
              <a:t>Rietveld refinement is local minimisation</a:t>
            </a:r>
          </a:p>
          <a:p>
            <a:pPr lvl="1"/>
            <a:r>
              <a:rPr lang="en-GB" sz="2800" dirty="0"/>
              <a:t>Need a good starting model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4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E164-21F2-5DA0-394D-63A78EF8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Some extra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CB6E-FAE1-CF61-9E13-6C9DF62F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 dirty="0"/>
              <a:t>Fundamentals of Powder Diffraction and Structural Characterization of Materials</a:t>
            </a:r>
            <a:r>
              <a:rPr lang="en-GB" sz="2000" dirty="0"/>
              <a:t>, Springer US, Boston, MA, 2009.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B. H. Toby, </a:t>
            </a:r>
            <a:r>
              <a:rPr lang="en-GB" sz="2000" i="1" dirty="0"/>
              <a:t>R</a:t>
            </a:r>
            <a:r>
              <a:rPr lang="en-GB" sz="2000" dirty="0"/>
              <a:t> factors in Rietveld analysis: How good is good enough?, </a:t>
            </a:r>
            <a:r>
              <a:rPr lang="en-GB" sz="2000" i="1" dirty="0"/>
              <a:t>Powder </a:t>
            </a:r>
            <a:r>
              <a:rPr lang="en-GB" sz="2000" i="1" dirty="0" err="1"/>
              <a:t>Diffr</a:t>
            </a:r>
            <a:r>
              <a:rPr lang="en-GB" sz="2000" i="1" dirty="0"/>
              <a:t>.</a:t>
            </a:r>
            <a:r>
              <a:rPr lang="en-GB" sz="2000" dirty="0"/>
              <a:t>, 2006, </a:t>
            </a:r>
            <a:r>
              <a:rPr lang="en-GB" sz="2000" b="1" dirty="0"/>
              <a:t>21</a:t>
            </a:r>
            <a:r>
              <a:rPr lang="en-GB" sz="2000" dirty="0"/>
              <a:t>, 67–70.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L. B. McCusker, R. B. Von </a:t>
            </a:r>
            <a:r>
              <a:rPr lang="en-GB" sz="2000" dirty="0" err="1"/>
              <a:t>Dreele</a:t>
            </a:r>
            <a:r>
              <a:rPr lang="en-GB" sz="2000" dirty="0"/>
              <a:t>, D. E. Cox, D. </a:t>
            </a:r>
            <a:r>
              <a:rPr lang="en-GB" sz="2000" dirty="0" err="1"/>
              <a:t>Louër</a:t>
            </a:r>
            <a:r>
              <a:rPr lang="en-GB" sz="2000" dirty="0"/>
              <a:t> and P. </a:t>
            </a:r>
            <a:r>
              <a:rPr lang="en-GB" sz="2000" dirty="0" err="1"/>
              <a:t>Scardi</a:t>
            </a:r>
            <a:r>
              <a:rPr lang="en-GB" sz="2000" dirty="0"/>
              <a:t>, Rietveld refinement guidelines, </a:t>
            </a:r>
            <a:r>
              <a:rPr lang="en-GB" sz="2000" i="1" dirty="0"/>
              <a:t>J Appl </a:t>
            </a:r>
            <a:r>
              <a:rPr lang="en-GB" sz="2000" i="1" dirty="0" err="1"/>
              <a:t>Cryst</a:t>
            </a:r>
            <a:r>
              <a:rPr lang="en-GB" sz="2000" dirty="0"/>
              <a:t>, 1999, </a:t>
            </a:r>
            <a:r>
              <a:rPr lang="en-GB" sz="2000" b="1" dirty="0"/>
              <a:t>32</a:t>
            </a:r>
            <a:r>
              <a:rPr lang="en-GB" sz="2000" dirty="0"/>
              <a:t>, 36–50.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J. H. O’Donnell, R. B. Von </a:t>
            </a:r>
            <a:r>
              <a:rPr lang="en-GB" sz="2000" dirty="0" err="1"/>
              <a:t>Dreele</a:t>
            </a:r>
            <a:r>
              <a:rPr lang="en-GB" sz="2000" dirty="0"/>
              <a:t>, M. K. Y. Chan and B. H. Toby, A scripting interface for GSAS-II, </a:t>
            </a:r>
            <a:r>
              <a:rPr lang="en-GB" sz="2000" i="1" dirty="0"/>
              <a:t>J Appl </a:t>
            </a:r>
            <a:r>
              <a:rPr lang="en-GB" sz="2000" i="1" dirty="0" err="1"/>
              <a:t>Cryst</a:t>
            </a:r>
            <a:r>
              <a:rPr lang="en-GB" sz="2000" dirty="0"/>
              <a:t>, 2018, </a:t>
            </a:r>
            <a:r>
              <a:rPr lang="en-GB" sz="2000" b="1" dirty="0"/>
              <a:t>51</a:t>
            </a:r>
            <a:r>
              <a:rPr lang="en-GB" sz="2000" dirty="0"/>
              <a:t>, 1244–1250.</a:t>
            </a:r>
          </a:p>
        </p:txBody>
      </p:sp>
    </p:spTree>
    <p:extLst>
      <p:ext uri="{BB962C8B-B14F-4D97-AF65-F5344CB8AC3E}">
        <p14:creationId xmlns:p14="http://schemas.microsoft.com/office/powerpoint/2010/main" val="406248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5D22-8B0E-FF8B-ABCE-3D301A748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7C19F3-1BA2-BC59-B6B3-0C3CBA842817}"/>
              </a:ext>
            </a:extLst>
          </p:cNvPr>
          <p:cNvSpPr/>
          <p:nvPr/>
        </p:nvSpPr>
        <p:spPr>
          <a:xfrm>
            <a:off x="726927" y="3359425"/>
            <a:ext cx="2454269" cy="16764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Observation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6CD095-05F4-208D-AB0A-BD3894E49C6A}"/>
              </a:ext>
            </a:extLst>
          </p:cNvPr>
          <p:cNvSpPr/>
          <p:nvPr/>
        </p:nvSpPr>
        <p:spPr>
          <a:xfrm>
            <a:off x="8913870" y="3396524"/>
            <a:ext cx="2681230" cy="167640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Final model</a:t>
            </a:r>
          </a:p>
          <a:p>
            <a:pPr algn="ctr"/>
            <a:r>
              <a:rPr lang="en-GB" sz="2400" dirty="0"/>
              <a:t>Approximation,</a:t>
            </a:r>
            <a:br>
              <a:rPr lang="en-GB" sz="2400" dirty="0"/>
            </a:br>
            <a:r>
              <a:rPr lang="en-GB" sz="2400" dirty="0"/>
              <a:t>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CC55C-DF20-4CE9-F075-D6FE14D67CA6}"/>
              </a:ext>
            </a:extLst>
          </p:cNvPr>
          <p:cNvSpPr txBox="1"/>
          <p:nvPr/>
        </p:nvSpPr>
        <p:spPr>
          <a:xfrm>
            <a:off x="5271132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AA78559-0FEC-93DD-AD0E-5C2AB7881639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E1F28E9-3433-CB4A-7D8D-B8CA8AF5D4FC}"/>
              </a:ext>
            </a:extLst>
          </p:cNvPr>
          <p:cNvSpPr/>
          <p:nvPr/>
        </p:nvSpPr>
        <p:spPr>
          <a:xfrm rot="16200000">
            <a:off x="7367496" y="3450294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28FB1-8CDC-96A6-8A7E-8F652CE823C2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839B2-441F-4ED9-42FB-4D693E7364CF}"/>
              </a:ext>
            </a:extLst>
          </p:cNvPr>
          <p:cNvSpPr txBox="1"/>
          <p:nvPr/>
        </p:nvSpPr>
        <p:spPr>
          <a:xfrm>
            <a:off x="9582922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5F6B0-81D7-86E7-1F28-166CA935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are everywhere</a:t>
            </a:r>
          </a:p>
        </p:txBody>
      </p:sp>
      <p:pic>
        <p:nvPicPr>
          <p:cNvPr id="11" name="Graphic 10" descr="Box with solid fill">
            <a:extLst>
              <a:ext uri="{FF2B5EF4-FFF2-40B4-BE49-F238E27FC236}">
                <a16:creationId xmlns:a16="http://schemas.microsoft.com/office/drawing/2014/main" id="{EE7BCC80-3D0A-335C-52F7-D1B869BD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0929" y="2861970"/>
            <a:ext cx="2466109" cy="246610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622B65-4C91-EF0B-9A28-3E6516E90870}"/>
              </a:ext>
            </a:extLst>
          </p:cNvPr>
          <p:cNvSpPr/>
          <p:nvPr/>
        </p:nvSpPr>
        <p:spPr>
          <a:xfrm>
            <a:off x="2378659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528EEA3-2A3F-9428-5329-CF25D704E40A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3760359" y="2458030"/>
            <a:ext cx="918005" cy="1227134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4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74CE-66AA-08F8-C21A-201389D5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541880-56A2-35CE-B4FB-2146AAB48A06}"/>
              </a:ext>
            </a:extLst>
          </p:cNvPr>
          <p:cNvSpPr txBox="1"/>
          <p:nvPr/>
        </p:nvSpPr>
        <p:spPr>
          <a:xfrm>
            <a:off x="5271132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56F8906-3CBC-91D8-4C11-A02A04350F54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79900-6B4A-57E4-1842-BDA21164D352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4F55B-B494-35B8-FDF2-C15B84A4B396}"/>
              </a:ext>
            </a:extLst>
          </p:cNvPr>
          <p:cNvSpPr txBox="1"/>
          <p:nvPr/>
        </p:nvSpPr>
        <p:spPr>
          <a:xfrm>
            <a:off x="9402511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BB5EC-AEDA-525D-6143-1406FC12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are everywhere</a:t>
            </a:r>
          </a:p>
        </p:txBody>
      </p:sp>
      <p:pic>
        <p:nvPicPr>
          <p:cNvPr id="11" name="Graphic 10" descr="Box with solid fill">
            <a:extLst>
              <a:ext uri="{FF2B5EF4-FFF2-40B4-BE49-F238E27FC236}">
                <a16:creationId xmlns:a16="http://schemas.microsoft.com/office/drawing/2014/main" id="{E8757DEF-1002-62AF-73B4-64A31A4FF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7737" y="3227207"/>
            <a:ext cx="2466109" cy="246610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ED3D1CE-B286-03D9-A0F9-B58B390F0E2C}"/>
              </a:ext>
            </a:extLst>
          </p:cNvPr>
          <p:cNvSpPr/>
          <p:nvPr/>
        </p:nvSpPr>
        <p:spPr>
          <a:xfrm>
            <a:off x="2378659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54E0607-7722-74AD-E7BC-6101048728F9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3760359" y="2458030"/>
            <a:ext cx="918005" cy="1227134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acroscopic rock salt crystals">
            <a:extLst>
              <a:ext uri="{FF2B5EF4-FFF2-40B4-BE49-F238E27FC236}">
                <a16:creationId xmlns:a16="http://schemas.microsoft.com/office/drawing/2014/main" id="{2DF2DF80-0FD7-0959-D1D3-AF07DB84F6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/>
          <a:stretch/>
        </p:blipFill>
        <p:spPr>
          <a:xfrm>
            <a:off x="496654" y="3214503"/>
            <a:ext cx="2914811" cy="2040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Rotating 3D representation of rock salt crystal structure">
            <a:extLst>
              <a:ext uri="{FF2B5EF4-FFF2-40B4-BE49-F238E27FC236}">
                <a16:creationId xmlns:a16="http://schemas.microsoft.com/office/drawing/2014/main" id="{A312533E-2B44-9F10-886C-8D665788F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65" y="3071597"/>
            <a:ext cx="3322181" cy="249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D0EB7817-8D5F-EF5B-1438-380FC10FF9C3}"/>
              </a:ext>
            </a:extLst>
          </p:cNvPr>
          <p:cNvSpPr/>
          <p:nvPr/>
        </p:nvSpPr>
        <p:spPr>
          <a:xfrm rot="16200000">
            <a:off x="7367496" y="3450294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DD08-6200-AC4A-0434-E552E6BDA746}"/>
              </a:ext>
            </a:extLst>
          </p:cNvPr>
          <p:cNvSpPr txBox="1"/>
          <p:nvPr/>
        </p:nvSpPr>
        <p:spPr>
          <a:xfrm>
            <a:off x="1057018" y="2682716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Real crystal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2424B-DB88-FB9A-C0A0-51B6F39B3B72}"/>
              </a:ext>
            </a:extLst>
          </p:cNvPr>
          <p:cNvSpPr txBox="1"/>
          <p:nvPr/>
        </p:nvSpPr>
        <p:spPr>
          <a:xfrm>
            <a:off x="8318422" y="1602082"/>
            <a:ext cx="3376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Crystal structure</a:t>
            </a:r>
            <a:br>
              <a:rPr lang="en-GB" sz="2400" b="1" dirty="0"/>
            </a:br>
            <a:r>
              <a:rPr lang="en-GB" sz="2000" dirty="0"/>
              <a:t>Approximation of true atomistic arrangement (another model)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826B-2EDB-2407-85F5-29C7C1B17EFE}"/>
              </a:ext>
            </a:extLst>
          </p:cNvPr>
          <p:cNvSpPr txBox="1"/>
          <p:nvPr/>
        </p:nvSpPr>
        <p:spPr>
          <a:xfrm>
            <a:off x="4875379" y="1613118"/>
            <a:ext cx="2922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Ionic model</a:t>
            </a:r>
          </a:p>
          <a:p>
            <a:r>
              <a:rPr lang="en-GB" dirty="0"/>
              <a:t>Hard spheres, known radii, electrostatic interactions</a:t>
            </a:r>
          </a:p>
          <a:p>
            <a:r>
              <a:rPr lang="en-GB" sz="2000" b="1" dirty="0"/>
              <a:t>Crystalline solid</a:t>
            </a:r>
          </a:p>
          <a:p>
            <a:r>
              <a:rPr lang="en-GB" dirty="0"/>
              <a:t>Regular repeat defined by periodic lattice</a:t>
            </a:r>
          </a:p>
        </p:txBody>
      </p:sp>
    </p:spTree>
    <p:extLst>
      <p:ext uri="{BB962C8B-B14F-4D97-AF65-F5344CB8AC3E}">
        <p14:creationId xmlns:p14="http://schemas.microsoft.com/office/powerpoint/2010/main" val="53581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EC70-DA16-FD81-9549-CB081B80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537763B-86AB-FC9B-BD6A-E9E4B6714611}"/>
              </a:ext>
            </a:extLst>
          </p:cNvPr>
          <p:cNvSpPr txBox="1"/>
          <p:nvPr/>
        </p:nvSpPr>
        <p:spPr>
          <a:xfrm>
            <a:off x="4586250" y="5709516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92206F5-6673-C287-EC23-94ADB14924E3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5815687-DC7C-548A-8D8B-867472C4549B}"/>
              </a:ext>
            </a:extLst>
          </p:cNvPr>
          <p:cNvSpPr/>
          <p:nvPr/>
        </p:nvSpPr>
        <p:spPr>
          <a:xfrm rot="16200000">
            <a:off x="7504710" y="3498073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00585-AC7B-EBF4-52D6-D9602B200004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89D60-A5A8-E2B6-51EB-C88CC9A7A93B}"/>
              </a:ext>
            </a:extLst>
          </p:cNvPr>
          <p:cNvSpPr txBox="1"/>
          <p:nvPr/>
        </p:nvSpPr>
        <p:spPr>
          <a:xfrm>
            <a:off x="9582921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7588D-4402-95AC-B34F-A7E60C23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are everywhere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AFB21F2-CF97-8FCB-1E5F-B0CC72806116}"/>
              </a:ext>
            </a:extLst>
          </p:cNvPr>
          <p:cNvSpPr/>
          <p:nvPr/>
        </p:nvSpPr>
        <p:spPr>
          <a:xfrm>
            <a:off x="2190401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BA49ECE-31A2-40B3-B1C2-548143EE8D07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640322" y="2389809"/>
            <a:ext cx="969820" cy="1415392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7C7754-ACE9-1F71-F9F3-08D57A836A7F}"/>
              </a:ext>
            </a:extLst>
          </p:cNvPr>
          <p:cNvSpPr txBox="1"/>
          <p:nvPr/>
        </p:nvSpPr>
        <p:spPr>
          <a:xfrm>
            <a:off x="6056664" y="5341864"/>
            <a:ext cx="26216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Bragg’s law</a:t>
            </a:r>
          </a:p>
          <a:p>
            <a:r>
              <a:rPr lang="en-GB" sz="2000" dirty="0"/>
              <a:t>Intensities</a:t>
            </a:r>
          </a:p>
          <a:p>
            <a:r>
              <a:rPr lang="en-GB" dirty="0"/>
              <a:t> Structure factors</a:t>
            </a:r>
          </a:p>
          <a:p>
            <a:r>
              <a:rPr lang="en-GB" dirty="0"/>
              <a:t> Thermal effects…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E1207-F561-47CE-AD58-006ED0820835}"/>
              </a:ext>
            </a:extLst>
          </p:cNvPr>
          <p:cNvSpPr txBox="1"/>
          <p:nvPr/>
        </p:nvSpPr>
        <p:spPr>
          <a:xfrm>
            <a:off x="4690115" y="1333771"/>
            <a:ext cx="4480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</a:t>
            </a:r>
          </a:p>
          <a:p>
            <a:r>
              <a:rPr lang="en-GB" b="1" dirty="0"/>
              <a:t>Data reliability</a:t>
            </a:r>
          </a:p>
          <a:p>
            <a:r>
              <a:rPr lang="en-GB" dirty="0"/>
              <a:t>(sample, measurement, processing…)</a:t>
            </a:r>
          </a:p>
          <a:p>
            <a:r>
              <a:rPr lang="en-GB" b="1" dirty="0"/>
              <a:t>Long-range, perfectly ordered</a:t>
            </a:r>
            <a:r>
              <a:rPr lang="en-GB" dirty="0"/>
              <a:t> structure</a:t>
            </a:r>
          </a:p>
          <a:p>
            <a:r>
              <a:rPr lang="en-GB" b="1" dirty="0"/>
              <a:t>Time-averaged “static”</a:t>
            </a:r>
            <a:r>
              <a:rPr lang="en-GB" dirty="0"/>
              <a:t> structure represents dynamics adequately</a:t>
            </a:r>
          </a:p>
        </p:txBody>
      </p:sp>
      <p:pic>
        <p:nvPicPr>
          <p:cNvPr id="8" name="Picture 7" descr="A blue line graph on a black background&#10;&#10;AI-generated content may be incorrect.">
            <a:extLst>
              <a:ext uri="{FF2B5EF4-FFF2-40B4-BE49-F238E27FC236}">
                <a16:creationId xmlns:a16="http://schemas.microsoft.com/office/drawing/2014/main" id="{8BA9AB43-D22B-1800-37E5-0DA884B9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7" y="3148948"/>
            <a:ext cx="3654860" cy="2192916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90AC3025-4DBD-3B8D-586E-256D70879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712" y="3099443"/>
            <a:ext cx="1366378" cy="1366378"/>
          </a:xfrm>
          <a:prstGeom prst="rect">
            <a:avLst/>
          </a:prstGeom>
        </p:spPr>
      </p:pic>
      <p:pic>
        <p:nvPicPr>
          <p:cNvPr id="18" name="Graphic 17" descr="Left Brain with solid fill">
            <a:extLst>
              <a:ext uri="{FF2B5EF4-FFF2-40B4-BE49-F238E27FC236}">
                <a16:creationId xmlns:a16="http://schemas.microsoft.com/office/drawing/2014/main" id="{5EE96861-641A-D671-F811-0563A24E1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961" y="4077565"/>
            <a:ext cx="1165703" cy="1165703"/>
          </a:xfrm>
          <a:prstGeom prst="rect">
            <a:avLst/>
          </a:prstGeom>
        </p:spPr>
      </p:pic>
      <p:pic>
        <p:nvPicPr>
          <p:cNvPr id="23" name="Graphic 22" descr="Person with idea with solid fill">
            <a:extLst>
              <a:ext uri="{FF2B5EF4-FFF2-40B4-BE49-F238E27FC236}">
                <a16:creationId xmlns:a16="http://schemas.microsoft.com/office/drawing/2014/main" id="{FFFCB12C-6947-89A7-AF10-FDE53C86E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7690" y="4245406"/>
            <a:ext cx="914400" cy="914400"/>
          </a:xfrm>
          <a:prstGeom prst="rect">
            <a:avLst/>
          </a:prstGeom>
        </p:spPr>
      </p:pic>
      <p:pic>
        <p:nvPicPr>
          <p:cNvPr id="25" name="Picture 24" descr="A green and yellow spheres&#10;&#10;AI-generated content may be incorrect.">
            <a:extLst>
              <a:ext uri="{FF2B5EF4-FFF2-40B4-BE49-F238E27FC236}">
                <a16:creationId xmlns:a16="http://schemas.microsoft.com/office/drawing/2014/main" id="{71A2DF03-658D-47BA-4D59-D7219E59ED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2186" y="2731180"/>
            <a:ext cx="2864958" cy="25986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9486D9-CB5B-6D29-0D38-FB99D3C9BEA6}"/>
              </a:ext>
            </a:extLst>
          </p:cNvPr>
          <p:cNvSpPr txBox="1"/>
          <p:nvPr/>
        </p:nvSpPr>
        <p:spPr>
          <a:xfrm>
            <a:off x="9112046" y="2165247"/>
            <a:ext cx="220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Crystal structure</a:t>
            </a:r>
          </a:p>
          <a:p>
            <a:pPr algn="ctr"/>
            <a:r>
              <a:rPr lang="en-GB" dirty="0"/>
              <a:t>(another model)</a:t>
            </a:r>
          </a:p>
        </p:txBody>
      </p:sp>
    </p:spTree>
    <p:extLst>
      <p:ext uri="{BB962C8B-B14F-4D97-AF65-F5344CB8AC3E}">
        <p14:creationId xmlns:p14="http://schemas.microsoft.com/office/powerpoint/2010/main" val="198861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67617 -0.002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67747 -4.444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1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35608-9AEF-AB35-0C77-DB2269C0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C2E6CAD-6E6C-85AA-4C33-6209EFA01F13}"/>
              </a:ext>
            </a:extLst>
          </p:cNvPr>
          <p:cNvSpPr txBox="1"/>
          <p:nvPr/>
        </p:nvSpPr>
        <p:spPr>
          <a:xfrm>
            <a:off x="4563588" y="563168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296FBF5-077B-C3D7-B1DB-669EE9E1FA5D}"/>
              </a:ext>
            </a:extLst>
          </p:cNvPr>
          <p:cNvSpPr/>
          <p:nvPr/>
        </p:nvSpPr>
        <p:spPr>
          <a:xfrm rot="54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1A0BCFD-E9D5-29BF-88CD-10C53F7F6EAC}"/>
              </a:ext>
            </a:extLst>
          </p:cNvPr>
          <p:cNvSpPr/>
          <p:nvPr/>
        </p:nvSpPr>
        <p:spPr>
          <a:xfrm rot="5400000">
            <a:off x="7504710" y="3498073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B2FD7-0666-73D8-7470-E3B6BBB84E14}"/>
              </a:ext>
            </a:extLst>
          </p:cNvPr>
          <p:cNvSpPr txBox="1"/>
          <p:nvPr/>
        </p:nvSpPr>
        <p:spPr>
          <a:xfrm>
            <a:off x="1461778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9BEC1-3C1C-52B6-AE88-3893F0860967}"/>
              </a:ext>
            </a:extLst>
          </p:cNvPr>
          <p:cNvSpPr txBox="1"/>
          <p:nvPr/>
        </p:nvSpPr>
        <p:spPr>
          <a:xfrm>
            <a:off x="9582921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6F0C7-8379-CF7F-1F5E-A0C51149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are everywhere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70C429-D176-EBCD-C080-D82C2FEBE488}"/>
              </a:ext>
            </a:extLst>
          </p:cNvPr>
          <p:cNvSpPr/>
          <p:nvPr/>
        </p:nvSpPr>
        <p:spPr>
          <a:xfrm>
            <a:off x="2244189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DDEAEC">
                <a:alpha val="5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3534411-D0F7-AB67-43A7-F1348A128BF4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705703" y="2378215"/>
            <a:ext cx="950879" cy="1419637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04C73B-6855-7498-490B-90DA7ABA89F8}"/>
              </a:ext>
            </a:extLst>
          </p:cNvPr>
          <p:cNvSpPr txBox="1"/>
          <p:nvPr/>
        </p:nvSpPr>
        <p:spPr>
          <a:xfrm>
            <a:off x="5957690" y="5341864"/>
            <a:ext cx="26216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Bragg’s law</a:t>
            </a:r>
          </a:p>
          <a:p>
            <a:r>
              <a:rPr lang="en-GB" sz="2000" dirty="0"/>
              <a:t>Intensities</a:t>
            </a:r>
          </a:p>
          <a:p>
            <a:r>
              <a:rPr lang="en-GB" dirty="0"/>
              <a:t> Structure factors</a:t>
            </a:r>
          </a:p>
          <a:p>
            <a:r>
              <a:rPr lang="en-GB" dirty="0"/>
              <a:t> Thermal effects…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F1C94-4EB8-FD45-F2FE-2751CE14C833}"/>
              </a:ext>
            </a:extLst>
          </p:cNvPr>
          <p:cNvSpPr txBox="1"/>
          <p:nvPr/>
        </p:nvSpPr>
        <p:spPr>
          <a:xfrm>
            <a:off x="4743903" y="1306877"/>
            <a:ext cx="4410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</a:t>
            </a:r>
          </a:p>
          <a:p>
            <a:r>
              <a:rPr lang="en-GB" b="1" dirty="0"/>
              <a:t>Model reliability</a:t>
            </a:r>
          </a:p>
          <a:p>
            <a:r>
              <a:rPr lang="en-GB" dirty="0"/>
              <a:t>(physically realistic, precision on refined parameters)</a:t>
            </a:r>
          </a:p>
          <a:p>
            <a:r>
              <a:rPr lang="en-GB" b="1" dirty="0"/>
              <a:t>Long-range, perfectly ordered</a:t>
            </a:r>
            <a:r>
              <a:rPr lang="en-GB" dirty="0"/>
              <a:t> structure</a:t>
            </a:r>
          </a:p>
          <a:p>
            <a:r>
              <a:rPr lang="en-GB" b="1" dirty="0"/>
              <a:t>Time-averaged “static”</a:t>
            </a:r>
            <a:r>
              <a:rPr lang="en-GB" dirty="0"/>
              <a:t> structure represents dynamics adequately</a:t>
            </a:r>
          </a:p>
        </p:txBody>
      </p:sp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959879B-0774-E2E5-D790-BD285A718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5712" y="3099443"/>
            <a:ext cx="1366378" cy="1366378"/>
          </a:xfrm>
          <a:prstGeom prst="rect">
            <a:avLst/>
          </a:prstGeom>
        </p:spPr>
      </p:pic>
      <p:pic>
        <p:nvPicPr>
          <p:cNvPr id="18" name="Graphic 17" descr="Left Brain with solid fill">
            <a:extLst>
              <a:ext uri="{FF2B5EF4-FFF2-40B4-BE49-F238E27FC236}">
                <a16:creationId xmlns:a16="http://schemas.microsoft.com/office/drawing/2014/main" id="{736A240E-0ADA-7B64-CF37-06C15C68A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0961" y="4077565"/>
            <a:ext cx="1165703" cy="1165703"/>
          </a:xfrm>
          <a:prstGeom prst="rect">
            <a:avLst/>
          </a:prstGeom>
        </p:spPr>
      </p:pic>
      <p:pic>
        <p:nvPicPr>
          <p:cNvPr id="23" name="Graphic 22" descr="Person with idea with solid fill">
            <a:extLst>
              <a:ext uri="{FF2B5EF4-FFF2-40B4-BE49-F238E27FC236}">
                <a16:creationId xmlns:a16="http://schemas.microsoft.com/office/drawing/2014/main" id="{5CBF4C74-533E-EB70-2FEC-FDF436733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7690" y="4245406"/>
            <a:ext cx="914400" cy="914400"/>
          </a:xfrm>
          <a:prstGeom prst="rect">
            <a:avLst/>
          </a:prstGeom>
        </p:spPr>
      </p:pic>
      <p:pic>
        <p:nvPicPr>
          <p:cNvPr id="25" name="Picture 24" descr="A green and yellow spheres&#10;&#10;AI-generated content may be incorrect.">
            <a:extLst>
              <a:ext uri="{FF2B5EF4-FFF2-40B4-BE49-F238E27FC236}">
                <a16:creationId xmlns:a16="http://schemas.microsoft.com/office/drawing/2014/main" id="{464605A2-AA27-5BB2-5D94-64ADFCBA2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2186" y="2731180"/>
            <a:ext cx="2864958" cy="25986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D38C39-B470-88C6-574F-668DAD3188FE}"/>
              </a:ext>
            </a:extLst>
          </p:cNvPr>
          <p:cNvSpPr txBox="1"/>
          <p:nvPr/>
        </p:nvSpPr>
        <p:spPr>
          <a:xfrm>
            <a:off x="9154860" y="2184040"/>
            <a:ext cx="204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Crystal structure</a:t>
            </a:r>
          </a:p>
          <a:p>
            <a:pPr algn="ctr"/>
            <a:r>
              <a:rPr lang="en-GB" dirty="0"/>
              <a:t>(another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0B8FD-B9A8-F8D8-7E74-2DF21AC29788}"/>
              </a:ext>
            </a:extLst>
          </p:cNvPr>
          <p:cNvSpPr txBox="1"/>
          <p:nvPr/>
        </p:nvSpPr>
        <p:spPr>
          <a:xfrm>
            <a:off x="745037" y="2803562"/>
            <a:ext cx="2664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Measurable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XRD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Raman</a:t>
            </a:r>
          </a:p>
          <a:p>
            <a:endParaRPr lang="en-GB" dirty="0"/>
          </a:p>
          <a:p>
            <a:r>
              <a:rPr lang="en-GB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Porosity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Guest affinity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Conduction</a:t>
            </a:r>
          </a:p>
        </p:txBody>
      </p:sp>
    </p:spTree>
    <p:extLst>
      <p:ext uri="{BB962C8B-B14F-4D97-AF65-F5344CB8AC3E}">
        <p14:creationId xmlns:p14="http://schemas.microsoft.com/office/powerpoint/2010/main" val="74640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2CCC-88DA-3A16-D86E-8BC75541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780D7E-8E6F-9219-5945-B64EE2BF348B}"/>
              </a:ext>
            </a:extLst>
          </p:cNvPr>
          <p:cNvSpPr/>
          <p:nvPr/>
        </p:nvSpPr>
        <p:spPr>
          <a:xfrm>
            <a:off x="726927" y="3359425"/>
            <a:ext cx="2454269" cy="16764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Observation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1D746DB-AA55-2B46-EC79-B09B80437B97}"/>
              </a:ext>
            </a:extLst>
          </p:cNvPr>
          <p:cNvSpPr/>
          <p:nvPr/>
        </p:nvSpPr>
        <p:spPr>
          <a:xfrm>
            <a:off x="8913870" y="3396524"/>
            <a:ext cx="2681230" cy="167640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Final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Approximation,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22E1A-0D99-37EE-0F33-DBAB94C0C02D}"/>
              </a:ext>
            </a:extLst>
          </p:cNvPr>
          <p:cNvSpPr txBox="1"/>
          <p:nvPr/>
        </p:nvSpPr>
        <p:spPr>
          <a:xfrm>
            <a:off x="5271132" y="56225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Model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94C4B97B-C9DB-8171-FB4D-44CE217FFB16}"/>
              </a:ext>
            </a:extLst>
          </p:cNvPr>
          <p:cNvSpPr/>
          <p:nvPr/>
        </p:nvSpPr>
        <p:spPr>
          <a:xfrm rot="16200000">
            <a:off x="3600686" y="3487391"/>
            <a:ext cx="969818" cy="149466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AA9C7CE2-1E14-FF59-ED84-2003C20600D3}"/>
              </a:ext>
            </a:extLst>
          </p:cNvPr>
          <p:cNvSpPr/>
          <p:nvPr/>
        </p:nvSpPr>
        <p:spPr>
          <a:xfrm rot="16200000">
            <a:off x="7367496" y="3450294"/>
            <a:ext cx="969818" cy="1494665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B7022-055F-708B-3F82-BB5B21A6F067}"/>
              </a:ext>
            </a:extLst>
          </p:cNvPr>
          <p:cNvSpPr txBox="1"/>
          <p:nvPr/>
        </p:nvSpPr>
        <p:spPr>
          <a:xfrm>
            <a:off x="1461778" y="5622544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59727-456D-3A31-EF23-F3FF83A87DC1}"/>
              </a:ext>
            </a:extLst>
          </p:cNvPr>
          <p:cNvSpPr txBox="1"/>
          <p:nvPr/>
        </p:nvSpPr>
        <p:spPr>
          <a:xfrm>
            <a:off x="9582922" y="562254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78F37-F764-8C02-54DC-C4AEB759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are everywhere</a:t>
            </a:r>
          </a:p>
        </p:txBody>
      </p:sp>
      <p:pic>
        <p:nvPicPr>
          <p:cNvPr id="11" name="Graphic 10" descr="Box with solid fill">
            <a:extLst>
              <a:ext uri="{FF2B5EF4-FFF2-40B4-BE49-F238E27FC236}">
                <a16:creationId xmlns:a16="http://schemas.microsoft.com/office/drawing/2014/main" id="{13791D15-02E5-10FE-42F5-C1B3B4D3A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0929" y="2861970"/>
            <a:ext cx="2466109" cy="246610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93CBE8-CDC5-D20D-342E-5E8D102743FB}"/>
              </a:ext>
            </a:extLst>
          </p:cNvPr>
          <p:cNvSpPr/>
          <p:nvPr/>
        </p:nvSpPr>
        <p:spPr>
          <a:xfrm>
            <a:off x="2378659" y="1834427"/>
            <a:ext cx="2454269" cy="778168"/>
          </a:xfrm>
          <a:custGeom>
            <a:avLst/>
            <a:gdLst>
              <a:gd name="connsiteX0" fmla="*/ 0 w 2454269"/>
              <a:gd name="connsiteY0" fmla="*/ 129697 h 778168"/>
              <a:gd name="connsiteX1" fmla="*/ 129697 w 2454269"/>
              <a:gd name="connsiteY1" fmla="*/ 0 h 778168"/>
              <a:gd name="connsiteX2" fmla="*/ 700365 w 2454269"/>
              <a:gd name="connsiteY2" fmla="*/ 0 h 778168"/>
              <a:gd name="connsiteX3" fmla="*/ 1205186 w 2454269"/>
              <a:gd name="connsiteY3" fmla="*/ 0 h 778168"/>
              <a:gd name="connsiteX4" fmla="*/ 1797802 w 2454269"/>
              <a:gd name="connsiteY4" fmla="*/ 0 h 778168"/>
              <a:gd name="connsiteX5" fmla="*/ 2324572 w 2454269"/>
              <a:gd name="connsiteY5" fmla="*/ 0 h 778168"/>
              <a:gd name="connsiteX6" fmla="*/ 2454269 w 2454269"/>
              <a:gd name="connsiteY6" fmla="*/ 129697 h 778168"/>
              <a:gd name="connsiteX7" fmla="*/ 2454269 w 2454269"/>
              <a:gd name="connsiteY7" fmla="*/ 648471 h 778168"/>
              <a:gd name="connsiteX8" fmla="*/ 2324572 w 2454269"/>
              <a:gd name="connsiteY8" fmla="*/ 778168 h 778168"/>
              <a:gd name="connsiteX9" fmla="*/ 1731956 w 2454269"/>
              <a:gd name="connsiteY9" fmla="*/ 778168 h 778168"/>
              <a:gd name="connsiteX10" fmla="*/ 1161288 w 2454269"/>
              <a:gd name="connsiteY10" fmla="*/ 778168 h 778168"/>
              <a:gd name="connsiteX11" fmla="*/ 656467 w 2454269"/>
              <a:gd name="connsiteY11" fmla="*/ 778168 h 778168"/>
              <a:gd name="connsiteX12" fmla="*/ 129697 w 2454269"/>
              <a:gd name="connsiteY12" fmla="*/ 778168 h 778168"/>
              <a:gd name="connsiteX13" fmla="*/ 0 w 2454269"/>
              <a:gd name="connsiteY13" fmla="*/ 648471 h 778168"/>
              <a:gd name="connsiteX14" fmla="*/ 0 w 2454269"/>
              <a:gd name="connsiteY14" fmla="*/ 129697 h 7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54269" h="778168" fill="none" extrusionOk="0">
                <a:moveTo>
                  <a:pt x="0" y="129697"/>
                </a:moveTo>
                <a:cubicBezTo>
                  <a:pt x="-7336" y="43114"/>
                  <a:pt x="59230" y="-15737"/>
                  <a:pt x="129697" y="0"/>
                </a:cubicBezTo>
                <a:cubicBezTo>
                  <a:pt x="379274" y="-1235"/>
                  <a:pt x="449141" y="7146"/>
                  <a:pt x="700365" y="0"/>
                </a:cubicBezTo>
                <a:cubicBezTo>
                  <a:pt x="951589" y="-7146"/>
                  <a:pt x="1007718" y="8837"/>
                  <a:pt x="1205186" y="0"/>
                </a:cubicBezTo>
                <a:cubicBezTo>
                  <a:pt x="1402654" y="-8837"/>
                  <a:pt x="1574940" y="24832"/>
                  <a:pt x="1797802" y="0"/>
                </a:cubicBezTo>
                <a:cubicBezTo>
                  <a:pt x="2020664" y="-24832"/>
                  <a:pt x="2172379" y="-16062"/>
                  <a:pt x="2324572" y="0"/>
                </a:cubicBezTo>
                <a:cubicBezTo>
                  <a:pt x="2402032" y="11544"/>
                  <a:pt x="2439587" y="65809"/>
                  <a:pt x="2454269" y="129697"/>
                </a:cubicBezTo>
                <a:cubicBezTo>
                  <a:pt x="2458456" y="305546"/>
                  <a:pt x="2456173" y="467213"/>
                  <a:pt x="2454269" y="648471"/>
                </a:cubicBezTo>
                <a:cubicBezTo>
                  <a:pt x="2457887" y="708972"/>
                  <a:pt x="2400357" y="782661"/>
                  <a:pt x="2324572" y="778168"/>
                </a:cubicBezTo>
                <a:cubicBezTo>
                  <a:pt x="2109215" y="779626"/>
                  <a:pt x="1897238" y="756691"/>
                  <a:pt x="1731956" y="778168"/>
                </a:cubicBezTo>
                <a:cubicBezTo>
                  <a:pt x="1566674" y="799645"/>
                  <a:pt x="1384364" y="804734"/>
                  <a:pt x="1161288" y="778168"/>
                </a:cubicBezTo>
                <a:cubicBezTo>
                  <a:pt x="938212" y="751602"/>
                  <a:pt x="870837" y="802946"/>
                  <a:pt x="656467" y="778168"/>
                </a:cubicBezTo>
                <a:cubicBezTo>
                  <a:pt x="442097" y="753390"/>
                  <a:pt x="285683" y="757095"/>
                  <a:pt x="129697" y="778168"/>
                </a:cubicBezTo>
                <a:cubicBezTo>
                  <a:pt x="52555" y="783748"/>
                  <a:pt x="-711" y="721622"/>
                  <a:pt x="0" y="648471"/>
                </a:cubicBezTo>
                <a:cubicBezTo>
                  <a:pt x="-15410" y="411972"/>
                  <a:pt x="-4480" y="306195"/>
                  <a:pt x="0" y="129697"/>
                </a:cubicBezTo>
                <a:close/>
              </a:path>
              <a:path w="2454269" h="778168" stroke="0" extrusionOk="0">
                <a:moveTo>
                  <a:pt x="0" y="129697"/>
                </a:moveTo>
                <a:cubicBezTo>
                  <a:pt x="-9731" y="52065"/>
                  <a:pt x="51247" y="2560"/>
                  <a:pt x="129697" y="0"/>
                </a:cubicBezTo>
                <a:cubicBezTo>
                  <a:pt x="350143" y="-3627"/>
                  <a:pt x="582153" y="15813"/>
                  <a:pt x="722313" y="0"/>
                </a:cubicBezTo>
                <a:cubicBezTo>
                  <a:pt x="862473" y="-15813"/>
                  <a:pt x="1102695" y="-4221"/>
                  <a:pt x="1249083" y="0"/>
                </a:cubicBezTo>
                <a:cubicBezTo>
                  <a:pt x="1395471" y="4221"/>
                  <a:pt x="1589975" y="-6085"/>
                  <a:pt x="1753905" y="0"/>
                </a:cubicBezTo>
                <a:cubicBezTo>
                  <a:pt x="1917835" y="6085"/>
                  <a:pt x="2063204" y="-1774"/>
                  <a:pt x="2324572" y="0"/>
                </a:cubicBezTo>
                <a:cubicBezTo>
                  <a:pt x="2402021" y="-11975"/>
                  <a:pt x="2441968" y="56183"/>
                  <a:pt x="2454269" y="129697"/>
                </a:cubicBezTo>
                <a:cubicBezTo>
                  <a:pt x="2478265" y="293628"/>
                  <a:pt x="2450503" y="470980"/>
                  <a:pt x="2454269" y="648471"/>
                </a:cubicBezTo>
                <a:cubicBezTo>
                  <a:pt x="2449344" y="728249"/>
                  <a:pt x="2393170" y="774652"/>
                  <a:pt x="2324572" y="778168"/>
                </a:cubicBezTo>
                <a:cubicBezTo>
                  <a:pt x="2139299" y="762926"/>
                  <a:pt x="2011879" y="794827"/>
                  <a:pt x="1819751" y="778168"/>
                </a:cubicBezTo>
                <a:cubicBezTo>
                  <a:pt x="1627623" y="761509"/>
                  <a:pt x="1512018" y="764966"/>
                  <a:pt x="1271032" y="778168"/>
                </a:cubicBezTo>
                <a:cubicBezTo>
                  <a:pt x="1030046" y="791370"/>
                  <a:pt x="1003349" y="769133"/>
                  <a:pt x="744262" y="778168"/>
                </a:cubicBezTo>
                <a:cubicBezTo>
                  <a:pt x="485175" y="787204"/>
                  <a:pt x="368862" y="797701"/>
                  <a:pt x="129697" y="778168"/>
                </a:cubicBezTo>
                <a:cubicBezTo>
                  <a:pt x="69008" y="764586"/>
                  <a:pt x="-12208" y="715382"/>
                  <a:pt x="0" y="648471"/>
                </a:cubicBezTo>
                <a:cubicBezTo>
                  <a:pt x="13208" y="542836"/>
                  <a:pt x="21795" y="237250"/>
                  <a:pt x="0" y="129697"/>
                </a:cubicBezTo>
                <a:close/>
              </a:path>
            </a:pathLst>
          </a:custGeom>
          <a:gradFill flip="none" rotWithShape="1">
            <a:gsLst>
              <a:gs pos="100000">
                <a:srgbClr val="065956"/>
              </a:gs>
              <a:gs pos="99000">
                <a:schemeClr val="accent3">
                  <a:lumMod val="0"/>
                  <a:lumOff val="100000"/>
                  <a:alpha val="10742"/>
                </a:schemeClr>
              </a:gs>
              <a:gs pos="0">
                <a:schemeClr val="accent5">
                  <a:lumMod val="55000"/>
                  <a:lumOff val="45000"/>
                </a:schemeClr>
              </a:gs>
            </a:gsLst>
            <a:path path="rect">
              <a:fillToRect l="50000" t="50000" r="50000" b="50000"/>
            </a:path>
            <a:tileRect/>
          </a:gradFill>
          <a:ln w="47625"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Assumptions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DE9EEB9-2E42-3821-40A6-F55EB9133F9B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3760359" y="2458030"/>
            <a:ext cx="918005" cy="1227134"/>
          </a:xfrm>
          <a:prstGeom prst="curvedConnector2">
            <a:avLst/>
          </a:prstGeom>
          <a:ln w="152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00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8C8EA-AA1A-B73F-688B-69864750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65FF-A1DE-04AB-579C-C22910A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6395"/>
          </a:xfrm>
        </p:spPr>
        <p:txBody>
          <a:bodyPr>
            <a:normAutofit/>
          </a:bodyPr>
          <a:lstStyle/>
          <a:p>
            <a:r>
              <a:rPr lang="en-GB" sz="4000" dirty="0"/>
              <a:t>“All models are wrong, but some are useful”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73FCFE-4009-AE2E-F42C-0ADF466B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5818"/>
            <a:ext cx="10515600" cy="735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hlinkClick r:id="rId3"/>
              </a:rPr>
              <a:t>https://en.wikipedia.org/wiki/All_models_are_wrong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G.E.P. Box, </a:t>
            </a:r>
            <a:r>
              <a:rPr lang="en-GB" sz="1800" i="1" dirty="0"/>
              <a:t>Journal of the American Statistical Association</a:t>
            </a:r>
            <a:r>
              <a:rPr lang="en-GB" sz="1800" dirty="0"/>
              <a:t>, Vol. 71, No. 356. (1976), pp. 791-799.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5F733-5108-AA71-179E-47BCEC9E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633" y="3776484"/>
            <a:ext cx="6480754" cy="1735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20619A-48E6-1CC5-9945-D3E1EA1B6724}"/>
              </a:ext>
            </a:extLst>
          </p:cNvPr>
          <p:cNvSpPr txBox="1"/>
          <p:nvPr/>
        </p:nvSpPr>
        <p:spPr>
          <a:xfrm>
            <a:off x="7991912" y="1465981"/>
            <a:ext cx="344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– George E. P. Box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4DFCD8-E6B3-498F-BA3C-F7573A1ABD84}"/>
              </a:ext>
            </a:extLst>
          </p:cNvPr>
          <p:cNvGrpSpPr/>
          <p:nvPr/>
        </p:nvGrpSpPr>
        <p:grpSpPr>
          <a:xfrm>
            <a:off x="838200" y="2165919"/>
            <a:ext cx="6181794" cy="1044988"/>
            <a:chOff x="838200" y="2657364"/>
            <a:chExt cx="5240892" cy="8859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E00284-E0E9-A203-806C-2D73D898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2657364"/>
              <a:ext cx="5240892" cy="885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78FED-CE89-52F9-93A1-4F9DDB423F8C}"/>
                </a:ext>
              </a:extLst>
            </p:cNvPr>
            <p:cNvSpPr/>
            <p:nvPr/>
          </p:nvSpPr>
          <p:spPr>
            <a:xfrm>
              <a:off x="4470399" y="3302000"/>
              <a:ext cx="1399281" cy="213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E99E30-16C2-4288-FDEF-6B55B7089BF3}"/>
              </a:ext>
            </a:extLst>
          </p:cNvPr>
          <p:cNvGrpSpPr/>
          <p:nvPr/>
        </p:nvGrpSpPr>
        <p:grpSpPr>
          <a:xfrm>
            <a:off x="5303194" y="3006201"/>
            <a:ext cx="6223010" cy="1178697"/>
            <a:chOff x="1003435" y="3576397"/>
            <a:chExt cx="5008562" cy="9486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ECA8C9-E1B2-33A5-2A93-4C57EBC0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435" y="3576397"/>
              <a:ext cx="5008562" cy="9486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0EFC3F9-5313-3578-EE2B-A2C4139283AB}"/>
                </a:ext>
              </a:extLst>
            </p:cNvPr>
            <p:cNvSpPr/>
            <p:nvPr/>
          </p:nvSpPr>
          <p:spPr>
            <a:xfrm>
              <a:off x="3507716" y="4266185"/>
              <a:ext cx="2435884" cy="24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0796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8A74-E649-3FFF-28D2-439EF4BF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0DDE2-048D-021B-E773-9DFE7ECF7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Modelling crystals</a:t>
            </a:r>
          </a:p>
        </p:txBody>
      </p:sp>
    </p:spTree>
    <p:extLst>
      <p:ext uri="{BB962C8B-B14F-4D97-AF65-F5344CB8AC3E}">
        <p14:creationId xmlns:p14="http://schemas.microsoft.com/office/powerpoint/2010/main" val="227882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</TotalTime>
  <Words>1405</Words>
  <Application>Microsoft Macintosh PowerPoint</Application>
  <PresentationFormat>Widescreen</PresentationFormat>
  <Paragraphs>300</Paragraphs>
  <Slides>27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Yu Gothic</vt:lpstr>
      <vt:lpstr>Aptos</vt:lpstr>
      <vt:lpstr>Arial</vt:lpstr>
      <vt:lpstr>Cambria Math</vt:lpstr>
      <vt:lpstr>Symbol</vt:lpstr>
      <vt:lpstr>Wingdings</vt:lpstr>
      <vt:lpstr>Office Theme</vt:lpstr>
      <vt:lpstr>Data and Models of  Solid State Structures</vt:lpstr>
      <vt:lpstr>Structure: Foundation of materials “design”</vt:lpstr>
      <vt:lpstr>Models are everywhere</vt:lpstr>
      <vt:lpstr>Models are everywhere</vt:lpstr>
      <vt:lpstr>Models are everywhere</vt:lpstr>
      <vt:lpstr>Models are everywhere</vt:lpstr>
      <vt:lpstr>Models are everywhere</vt:lpstr>
      <vt:lpstr>“All models are wrong, but some are useful”</vt:lpstr>
      <vt:lpstr>Crystallography</vt:lpstr>
      <vt:lpstr>XRD data to structural model</vt:lpstr>
      <vt:lpstr>XRD data to structural model</vt:lpstr>
      <vt:lpstr>XRD data to structural model</vt:lpstr>
      <vt:lpstr>XRD data to structural model</vt:lpstr>
      <vt:lpstr>XRD data to structural model</vt:lpstr>
      <vt:lpstr>Modelling the diffraction pattern</vt:lpstr>
      <vt:lpstr>Analysis of diffraction intensities</vt:lpstr>
      <vt:lpstr>PowerPoint Presentation</vt:lpstr>
      <vt:lpstr>Structure determination from PXRD</vt:lpstr>
      <vt:lpstr>Model refinement</vt:lpstr>
      <vt:lpstr>PowerPoint Presentation</vt:lpstr>
      <vt:lpstr>Bragg’s law</vt:lpstr>
      <vt:lpstr>PowerPoint Presentation</vt:lpstr>
      <vt:lpstr>Accessing structural data</vt:lpstr>
      <vt:lpstr>PowerPoint Presentation</vt:lpstr>
      <vt:lpstr>Comparing XRD profiles</vt:lpstr>
      <vt:lpstr>Comparing XRD profiles</vt:lpstr>
      <vt:lpstr>Some extra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Chong, SY</dc:creator>
  <cp:lastModifiedBy>Chong, SY</cp:lastModifiedBy>
  <cp:revision>199</cp:revision>
  <dcterms:created xsi:type="dcterms:W3CDTF">2025-07-20T21:31:23Z</dcterms:created>
  <dcterms:modified xsi:type="dcterms:W3CDTF">2025-07-22T13:56:26Z</dcterms:modified>
</cp:coreProperties>
</file>